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4"/>
  </p:notesMasterIdLst>
  <p:handoutMasterIdLst>
    <p:handoutMasterId r:id="rId55"/>
  </p:handoutMasterIdLst>
  <p:sldIdLst>
    <p:sldId id="256" r:id="rId2"/>
    <p:sldId id="257" r:id="rId3"/>
    <p:sldId id="337" r:id="rId4"/>
    <p:sldId id="264" r:id="rId5"/>
    <p:sldId id="261" r:id="rId6"/>
    <p:sldId id="260" r:id="rId7"/>
    <p:sldId id="268" r:id="rId8"/>
    <p:sldId id="286" r:id="rId9"/>
    <p:sldId id="329" r:id="rId10"/>
    <p:sldId id="319" r:id="rId11"/>
    <p:sldId id="309" r:id="rId12"/>
    <p:sldId id="328" r:id="rId13"/>
    <p:sldId id="267" r:id="rId14"/>
    <p:sldId id="321" r:id="rId15"/>
    <p:sldId id="330" r:id="rId16"/>
    <p:sldId id="266" r:id="rId17"/>
    <p:sldId id="279" r:id="rId18"/>
    <p:sldId id="284" r:id="rId19"/>
    <p:sldId id="285" r:id="rId20"/>
    <p:sldId id="332" r:id="rId21"/>
    <p:sldId id="297" r:id="rId22"/>
    <p:sldId id="282" r:id="rId23"/>
    <p:sldId id="333" r:id="rId24"/>
    <p:sldId id="265" r:id="rId25"/>
    <p:sldId id="275" r:id="rId26"/>
    <p:sldId id="335" r:id="rId27"/>
    <p:sldId id="316" r:id="rId28"/>
    <p:sldId id="278" r:id="rId29"/>
    <p:sldId id="334" r:id="rId30"/>
    <p:sldId id="310" r:id="rId31"/>
    <p:sldId id="311" r:id="rId32"/>
    <p:sldId id="271" r:id="rId33"/>
    <p:sldId id="293" r:id="rId34"/>
    <p:sldId id="287" r:id="rId35"/>
    <p:sldId id="306" r:id="rId36"/>
    <p:sldId id="307" r:id="rId37"/>
    <p:sldId id="270" r:id="rId38"/>
    <p:sldId id="295" r:id="rId39"/>
    <p:sldId id="322" r:id="rId40"/>
    <p:sldId id="288" r:id="rId41"/>
    <p:sldId id="301" r:id="rId42"/>
    <p:sldId id="305" r:id="rId43"/>
    <p:sldId id="263" r:id="rId44"/>
    <p:sldId id="298" r:id="rId45"/>
    <p:sldId id="299" r:id="rId46"/>
    <p:sldId id="300" r:id="rId47"/>
    <p:sldId id="324" r:id="rId48"/>
    <p:sldId id="289" r:id="rId49"/>
    <p:sldId id="318" r:id="rId50"/>
    <p:sldId id="325" r:id="rId51"/>
    <p:sldId id="302" r:id="rId52"/>
    <p:sldId id="336" r:id="rId53"/>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4" autoAdjust="0"/>
    <p:restoredTop sz="76571" autoAdjust="0"/>
  </p:normalViewPr>
  <p:slideViewPr>
    <p:cSldViewPr>
      <p:cViewPr varScale="1">
        <p:scale>
          <a:sx n="66" d="100"/>
          <a:sy n="66" d="100"/>
        </p:scale>
        <p:origin x="-1518" y="-108"/>
      </p:cViewPr>
      <p:guideLst>
        <p:guide orient="horz" pos="3929"/>
        <p:guide pos="2880"/>
      </p:guideLst>
    </p:cSldViewPr>
  </p:slideViewPr>
  <p:notesTextViewPr>
    <p:cViewPr>
      <p:scale>
        <a:sx n="100" d="100"/>
        <a:sy n="100" d="100"/>
      </p:scale>
      <p:origin x="0" y="0"/>
    </p:cViewPr>
  </p:notesTextViewPr>
  <p:notesViewPr>
    <p:cSldViewPr>
      <p:cViewPr varScale="1">
        <p:scale>
          <a:sx n="77" d="100"/>
          <a:sy n="77" d="100"/>
        </p:scale>
        <p:origin x="-3894"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Microsoft_Office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scatterChart>
        <c:scatterStyle val="lineMarker"/>
        <c:ser>
          <c:idx val="3"/>
          <c:order val="0"/>
          <c:tx>
            <c:strRef>
              <c:f>DataFile_RAW_FROC!$D$1392</c:f>
              <c:strCache>
                <c:ptCount val="1"/>
                <c:pt idx="0">
                  <c:v>Statique</c:v>
                </c:pt>
              </c:strCache>
            </c:strRef>
          </c:tx>
          <c:spPr>
            <a:ln w="50800">
              <a:solidFill>
                <a:srgbClr val="7030A0"/>
              </a:solidFill>
            </a:ln>
          </c:spPr>
          <c:marker>
            <c:symbol val="none"/>
          </c:marker>
          <c:xVal>
            <c:numRef>
              <c:f>DataFile_RAW_FROC!$A$1394:$A$1779</c:f>
              <c:numCache>
                <c:formatCode>General</c:formatCode>
                <c:ptCount val="386"/>
                <c:pt idx="0">
                  <c:v>0</c:v>
                </c:pt>
                <c:pt idx="1">
                  <c:v>0</c:v>
                </c:pt>
                <c:pt idx="2">
                  <c:v>6.6667000000000004E-2</c:v>
                </c:pt>
                <c:pt idx="3">
                  <c:v>6.6667000000000004E-2</c:v>
                </c:pt>
                <c:pt idx="4">
                  <c:v>6.6667000000000004E-2</c:v>
                </c:pt>
                <c:pt idx="5">
                  <c:v>6.6667000000000004E-2</c:v>
                </c:pt>
                <c:pt idx="6">
                  <c:v>0.13333300000000001</c:v>
                </c:pt>
                <c:pt idx="7">
                  <c:v>0.13333300000000001</c:v>
                </c:pt>
                <c:pt idx="8">
                  <c:v>0.13333300000000001</c:v>
                </c:pt>
                <c:pt idx="9">
                  <c:v>0.2</c:v>
                </c:pt>
                <c:pt idx="10">
                  <c:v>0.2666670000000001</c:v>
                </c:pt>
                <c:pt idx="11">
                  <c:v>0.2666670000000001</c:v>
                </c:pt>
                <c:pt idx="12">
                  <c:v>0.2666670000000001</c:v>
                </c:pt>
                <c:pt idx="13">
                  <c:v>0.2666670000000001</c:v>
                </c:pt>
                <c:pt idx="14">
                  <c:v>0.33333300000000032</c:v>
                </c:pt>
                <c:pt idx="15">
                  <c:v>0.33333300000000032</c:v>
                </c:pt>
                <c:pt idx="16">
                  <c:v>0.33333300000000032</c:v>
                </c:pt>
                <c:pt idx="17">
                  <c:v>0.33333300000000032</c:v>
                </c:pt>
                <c:pt idx="18">
                  <c:v>0.4</c:v>
                </c:pt>
                <c:pt idx="19">
                  <c:v>0.4</c:v>
                </c:pt>
                <c:pt idx="20">
                  <c:v>0.466667</c:v>
                </c:pt>
                <c:pt idx="21">
                  <c:v>0.53333299999999928</c:v>
                </c:pt>
                <c:pt idx="22">
                  <c:v>0.53333299999999928</c:v>
                </c:pt>
                <c:pt idx="23">
                  <c:v>0.53333299999999928</c:v>
                </c:pt>
                <c:pt idx="24">
                  <c:v>0.53333299999999928</c:v>
                </c:pt>
                <c:pt idx="25">
                  <c:v>0.53333299999999928</c:v>
                </c:pt>
                <c:pt idx="26">
                  <c:v>0.53333299999999928</c:v>
                </c:pt>
                <c:pt idx="27">
                  <c:v>0.60000000000000042</c:v>
                </c:pt>
                <c:pt idx="28">
                  <c:v>0.60000000000000042</c:v>
                </c:pt>
                <c:pt idx="29">
                  <c:v>0.60000000000000042</c:v>
                </c:pt>
                <c:pt idx="30">
                  <c:v>0.66666700000000045</c:v>
                </c:pt>
                <c:pt idx="31">
                  <c:v>0.66666700000000045</c:v>
                </c:pt>
                <c:pt idx="32">
                  <c:v>0.66666700000000045</c:v>
                </c:pt>
                <c:pt idx="33">
                  <c:v>0.73333300000000001</c:v>
                </c:pt>
                <c:pt idx="34">
                  <c:v>0.73333300000000001</c:v>
                </c:pt>
                <c:pt idx="35">
                  <c:v>0.8</c:v>
                </c:pt>
                <c:pt idx="36">
                  <c:v>0.86666699999999997</c:v>
                </c:pt>
                <c:pt idx="37">
                  <c:v>0.86666699999999997</c:v>
                </c:pt>
                <c:pt idx="38">
                  <c:v>0.86666699999999997</c:v>
                </c:pt>
                <c:pt idx="39">
                  <c:v>0.86666699999999997</c:v>
                </c:pt>
                <c:pt idx="40">
                  <c:v>0.86666699999999997</c:v>
                </c:pt>
                <c:pt idx="41">
                  <c:v>0.93333299999999941</c:v>
                </c:pt>
                <c:pt idx="42">
                  <c:v>1</c:v>
                </c:pt>
                <c:pt idx="43">
                  <c:v>1</c:v>
                </c:pt>
                <c:pt idx="44">
                  <c:v>1.066667</c:v>
                </c:pt>
                <c:pt idx="45">
                  <c:v>1.1333329999999999</c:v>
                </c:pt>
                <c:pt idx="46">
                  <c:v>1.1333329999999999</c:v>
                </c:pt>
                <c:pt idx="47">
                  <c:v>1.1333329999999999</c:v>
                </c:pt>
                <c:pt idx="48">
                  <c:v>1.2</c:v>
                </c:pt>
                <c:pt idx="49">
                  <c:v>1.266667</c:v>
                </c:pt>
                <c:pt idx="50">
                  <c:v>1.266667</c:v>
                </c:pt>
                <c:pt idx="51">
                  <c:v>1.266667</c:v>
                </c:pt>
                <c:pt idx="52">
                  <c:v>1.3333329999999999</c:v>
                </c:pt>
                <c:pt idx="53">
                  <c:v>1.3333329999999999</c:v>
                </c:pt>
                <c:pt idx="54">
                  <c:v>1.4</c:v>
                </c:pt>
                <c:pt idx="55">
                  <c:v>1.4</c:v>
                </c:pt>
                <c:pt idx="56">
                  <c:v>1.4</c:v>
                </c:pt>
                <c:pt idx="57">
                  <c:v>1.4666669999999991</c:v>
                </c:pt>
                <c:pt idx="58">
                  <c:v>1.4666669999999991</c:v>
                </c:pt>
                <c:pt idx="59">
                  <c:v>1.5333329999999998</c:v>
                </c:pt>
                <c:pt idx="60">
                  <c:v>1.5333329999999998</c:v>
                </c:pt>
                <c:pt idx="61">
                  <c:v>1.5333329999999998</c:v>
                </c:pt>
                <c:pt idx="62">
                  <c:v>1.5333329999999998</c:v>
                </c:pt>
                <c:pt idx="63">
                  <c:v>1.5333329999999998</c:v>
                </c:pt>
                <c:pt idx="64">
                  <c:v>1.6</c:v>
                </c:pt>
                <c:pt idx="65">
                  <c:v>1.6</c:v>
                </c:pt>
                <c:pt idx="66">
                  <c:v>1.6</c:v>
                </c:pt>
                <c:pt idx="67">
                  <c:v>1.6</c:v>
                </c:pt>
                <c:pt idx="68">
                  <c:v>1.6</c:v>
                </c:pt>
                <c:pt idx="69">
                  <c:v>1.6666669999999999</c:v>
                </c:pt>
                <c:pt idx="70">
                  <c:v>1.7333329999999998</c:v>
                </c:pt>
                <c:pt idx="71">
                  <c:v>1.8</c:v>
                </c:pt>
                <c:pt idx="72">
                  <c:v>1.8666670000000001</c:v>
                </c:pt>
                <c:pt idx="73">
                  <c:v>1.8666670000000001</c:v>
                </c:pt>
                <c:pt idx="74">
                  <c:v>1.933333</c:v>
                </c:pt>
                <c:pt idx="75">
                  <c:v>2</c:v>
                </c:pt>
                <c:pt idx="76">
                  <c:v>2.066666999999998</c:v>
                </c:pt>
                <c:pt idx="77">
                  <c:v>2.1333329999999999</c:v>
                </c:pt>
                <c:pt idx="78">
                  <c:v>2.1333329999999999</c:v>
                </c:pt>
                <c:pt idx="79">
                  <c:v>2.2000000000000002</c:v>
                </c:pt>
                <c:pt idx="80">
                  <c:v>2.266667</c:v>
                </c:pt>
                <c:pt idx="81">
                  <c:v>2.3333330000000001</c:v>
                </c:pt>
                <c:pt idx="82">
                  <c:v>2.4</c:v>
                </c:pt>
                <c:pt idx="83">
                  <c:v>2.4666669999999984</c:v>
                </c:pt>
                <c:pt idx="84">
                  <c:v>2.5333329999999998</c:v>
                </c:pt>
                <c:pt idx="85">
                  <c:v>2.6</c:v>
                </c:pt>
                <c:pt idx="86">
                  <c:v>2.6</c:v>
                </c:pt>
                <c:pt idx="87">
                  <c:v>2.6666669999999981</c:v>
                </c:pt>
                <c:pt idx="88">
                  <c:v>2.8</c:v>
                </c:pt>
                <c:pt idx="89">
                  <c:v>2.8666669999999979</c:v>
                </c:pt>
                <c:pt idx="90">
                  <c:v>2.9333330000000002</c:v>
                </c:pt>
                <c:pt idx="91">
                  <c:v>2.9333330000000002</c:v>
                </c:pt>
                <c:pt idx="92">
                  <c:v>2.9333330000000002</c:v>
                </c:pt>
                <c:pt idx="93">
                  <c:v>3</c:v>
                </c:pt>
                <c:pt idx="94">
                  <c:v>3.066666999999998</c:v>
                </c:pt>
                <c:pt idx="95">
                  <c:v>3.1333329999999999</c:v>
                </c:pt>
                <c:pt idx="96">
                  <c:v>3.2</c:v>
                </c:pt>
                <c:pt idx="97">
                  <c:v>3.266667</c:v>
                </c:pt>
                <c:pt idx="98">
                  <c:v>3.266667</c:v>
                </c:pt>
                <c:pt idx="99">
                  <c:v>3.3333330000000001</c:v>
                </c:pt>
                <c:pt idx="100">
                  <c:v>3.3333330000000001</c:v>
                </c:pt>
                <c:pt idx="101">
                  <c:v>3.4</c:v>
                </c:pt>
                <c:pt idx="102">
                  <c:v>3.4666669999999984</c:v>
                </c:pt>
                <c:pt idx="103">
                  <c:v>3.5333329999999998</c:v>
                </c:pt>
                <c:pt idx="104">
                  <c:v>3.5333329999999998</c:v>
                </c:pt>
                <c:pt idx="105">
                  <c:v>3.6</c:v>
                </c:pt>
                <c:pt idx="106">
                  <c:v>3.6</c:v>
                </c:pt>
                <c:pt idx="107">
                  <c:v>3.6</c:v>
                </c:pt>
                <c:pt idx="108">
                  <c:v>3.6</c:v>
                </c:pt>
                <c:pt idx="109">
                  <c:v>3.6</c:v>
                </c:pt>
                <c:pt idx="110">
                  <c:v>3.6666669999999981</c:v>
                </c:pt>
                <c:pt idx="111">
                  <c:v>3.6666669999999981</c:v>
                </c:pt>
                <c:pt idx="112">
                  <c:v>3.7333330000000018</c:v>
                </c:pt>
                <c:pt idx="113">
                  <c:v>3.8</c:v>
                </c:pt>
                <c:pt idx="114">
                  <c:v>3.8666669999999979</c:v>
                </c:pt>
                <c:pt idx="115">
                  <c:v>3.9333330000000002</c:v>
                </c:pt>
                <c:pt idx="116">
                  <c:v>4</c:v>
                </c:pt>
                <c:pt idx="117">
                  <c:v>4.0666669999999998</c:v>
                </c:pt>
                <c:pt idx="118">
                  <c:v>4.1333330000000004</c:v>
                </c:pt>
                <c:pt idx="119">
                  <c:v>4.1333330000000004</c:v>
                </c:pt>
                <c:pt idx="120">
                  <c:v>4.1333330000000004</c:v>
                </c:pt>
                <c:pt idx="121">
                  <c:v>4.2</c:v>
                </c:pt>
                <c:pt idx="122">
                  <c:v>4.2666670000000035</c:v>
                </c:pt>
                <c:pt idx="123">
                  <c:v>4.3333329999999997</c:v>
                </c:pt>
                <c:pt idx="124">
                  <c:v>4.4000000000000004</c:v>
                </c:pt>
                <c:pt idx="125">
                  <c:v>4.4666670000000037</c:v>
                </c:pt>
                <c:pt idx="126">
                  <c:v>4.5333329999999998</c:v>
                </c:pt>
                <c:pt idx="127">
                  <c:v>4.5999999999999996</c:v>
                </c:pt>
                <c:pt idx="128">
                  <c:v>4.6666670000000003</c:v>
                </c:pt>
                <c:pt idx="129">
                  <c:v>4.7333330000000036</c:v>
                </c:pt>
                <c:pt idx="130">
                  <c:v>4.7333330000000036</c:v>
                </c:pt>
                <c:pt idx="131">
                  <c:v>4.8</c:v>
                </c:pt>
                <c:pt idx="132">
                  <c:v>4.8666669999999996</c:v>
                </c:pt>
                <c:pt idx="133">
                  <c:v>4.8666669999999996</c:v>
                </c:pt>
                <c:pt idx="134">
                  <c:v>4.8666669999999996</c:v>
                </c:pt>
                <c:pt idx="135">
                  <c:v>4.8666669999999996</c:v>
                </c:pt>
                <c:pt idx="136">
                  <c:v>4.9333330000000037</c:v>
                </c:pt>
                <c:pt idx="137">
                  <c:v>4.9333330000000037</c:v>
                </c:pt>
                <c:pt idx="138">
                  <c:v>4.9333330000000037</c:v>
                </c:pt>
                <c:pt idx="139">
                  <c:v>4.9333330000000037</c:v>
                </c:pt>
                <c:pt idx="140">
                  <c:v>5</c:v>
                </c:pt>
                <c:pt idx="141">
                  <c:v>5</c:v>
                </c:pt>
                <c:pt idx="142">
                  <c:v>5.0666669999999998</c:v>
                </c:pt>
                <c:pt idx="143">
                  <c:v>5.1333330000000004</c:v>
                </c:pt>
                <c:pt idx="144">
                  <c:v>5.2</c:v>
                </c:pt>
                <c:pt idx="145">
                  <c:v>5.2</c:v>
                </c:pt>
                <c:pt idx="146">
                  <c:v>5.2666670000000035</c:v>
                </c:pt>
                <c:pt idx="147">
                  <c:v>5.3333329999999997</c:v>
                </c:pt>
                <c:pt idx="148">
                  <c:v>5.3333329999999997</c:v>
                </c:pt>
                <c:pt idx="149">
                  <c:v>5.4</c:v>
                </c:pt>
                <c:pt idx="150">
                  <c:v>5.4666670000000037</c:v>
                </c:pt>
                <c:pt idx="151">
                  <c:v>5.5333329999999998</c:v>
                </c:pt>
                <c:pt idx="152">
                  <c:v>5.6</c:v>
                </c:pt>
                <c:pt idx="153">
                  <c:v>5.6666670000000003</c:v>
                </c:pt>
                <c:pt idx="154">
                  <c:v>5.7333330000000036</c:v>
                </c:pt>
                <c:pt idx="155">
                  <c:v>5.8</c:v>
                </c:pt>
                <c:pt idx="156">
                  <c:v>5.8666669999999996</c:v>
                </c:pt>
                <c:pt idx="157">
                  <c:v>5.9333330000000037</c:v>
                </c:pt>
                <c:pt idx="158">
                  <c:v>6</c:v>
                </c:pt>
                <c:pt idx="159">
                  <c:v>6</c:v>
                </c:pt>
                <c:pt idx="160">
                  <c:v>6.0666669999999998</c:v>
                </c:pt>
                <c:pt idx="161">
                  <c:v>6.1333330000000004</c:v>
                </c:pt>
                <c:pt idx="162">
                  <c:v>6.2</c:v>
                </c:pt>
                <c:pt idx="163">
                  <c:v>6.2</c:v>
                </c:pt>
                <c:pt idx="164">
                  <c:v>6.2666670000000035</c:v>
                </c:pt>
                <c:pt idx="165">
                  <c:v>6.3333329999999997</c:v>
                </c:pt>
                <c:pt idx="166">
                  <c:v>6.4</c:v>
                </c:pt>
                <c:pt idx="167">
                  <c:v>6.4666670000000037</c:v>
                </c:pt>
                <c:pt idx="168">
                  <c:v>6.5333329999999998</c:v>
                </c:pt>
                <c:pt idx="169">
                  <c:v>6.6</c:v>
                </c:pt>
                <c:pt idx="170">
                  <c:v>6.6666670000000003</c:v>
                </c:pt>
                <c:pt idx="171">
                  <c:v>6.6666670000000003</c:v>
                </c:pt>
                <c:pt idx="172">
                  <c:v>6.7333330000000036</c:v>
                </c:pt>
                <c:pt idx="173">
                  <c:v>6.7333330000000036</c:v>
                </c:pt>
                <c:pt idx="174">
                  <c:v>6.8666669999999996</c:v>
                </c:pt>
                <c:pt idx="175">
                  <c:v>6.8666669999999996</c:v>
                </c:pt>
                <c:pt idx="176">
                  <c:v>6.8666669999999996</c:v>
                </c:pt>
                <c:pt idx="177">
                  <c:v>6.9333330000000037</c:v>
                </c:pt>
                <c:pt idx="178">
                  <c:v>7</c:v>
                </c:pt>
                <c:pt idx="179">
                  <c:v>7.0666669999999998</c:v>
                </c:pt>
                <c:pt idx="180">
                  <c:v>7.1333330000000004</c:v>
                </c:pt>
                <c:pt idx="181">
                  <c:v>7.2</c:v>
                </c:pt>
                <c:pt idx="182">
                  <c:v>7.2</c:v>
                </c:pt>
                <c:pt idx="183">
                  <c:v>7.2666670000000035</c:v>
                </c:pt>
                <c:pt idx="184">
                  <c:v>7.3333329999999997</c:v>
                </c:pt>
                <c:pt idx="185">
                  <c:v>7.4</c:v>
                </c:pt>
                <c:pt idx="186">
                  <c:v>7.4666670000000037</c:v>
                </c:pt>
                <c:pt idx="187">
                  <c:v>7.4666670000000037</c:v>
                </c:pt>
                <c:pt idx="188">
                  <c:v>7.4666670000000037</c:v>
                </c:pt>
                <c:pt idx="189">
                  <c:v>7.4666670000000037</c:v>
                </c:pt>
                <c:pt idx="190">
                  <c:v>7.5333329999999998</c:v>
                </c:pt>
                <c:pt idx="191">
                  <c:v>7.6</c:v>
                </c:pt>
                <c:pt idx="192">
                  <c:v>7.6666670000000003</c:v>
                </c:pt>
                <c:pt idx="193">
                  <c:v>7.7333330000000036</c:v>
                </c:pt>
                <c:pt idx="194">
                  <c:v>7.7333330000000036</c:v>
                </c:pt>
                <c:pt idx="195">
                  <c:v>7.8</c:v>
                </c:pt>
                <c:pt idx="196">
                  <c:v>7.8666669999999996</c:v>
                </c:pt>
                <c:pt idx="197">
                  <c:v>7.9333330000000037</c:v>
                </c:pt>
                <c:pt idx="198">
                  <c:v>8</c:v>
                </c:pt>
                <c:pt idx="199">
                  <c:v>8.0666670000000007</c:v>
                </c:pt>
                <c:pt idx="200">
                  <c:v>8.1333330000000004</c:v>
                </c:pt>
                <c:pt idx="201">
                  <c:v>8.2000000000000011</c:v>
                </c:pt>
                <c:pt idx="202">
                  <c:v>8.2666660000000007</c:v>
                </c:pt>
                <c:pt idx="203">
                  <c:v>8.2666660000000007</c:v>
                </c:pt>
                <c:pt idx="204">
                  <c:v>8.3333330000000014</c:v>
                </c:pt>
                <c:pt idx="205">
                  <c:v>8.4</c:v>
                </c:pt>
                <c:pt idx="206">
                  <c:v>8.4666660000000071</c:v>
                </c:pt>
                <c:pt idx="207">
                  <c:v>8.533334</c:v>
                </c:pt>
                <c:pt idx="208">
                  <c:v>8.6</c:v>
                </c:pt>
                <c:pt idx="209">
                  <c:v>8.6</c:v>
                </c:pt>
                <c:pt idx="210">
                  <c:v>8.6666670000000003</c:v>
                </c:pt>
                <c:pt idx="211">
                  <c:v>8.6666670000000003</c:v>
                </c:pt>
                <c:pt idx="212">
                  <c:v>8.7333339999999993</c:v>
                </c:pt>
                <c:pt idx="213">
                  <c:v>8.8000000000000007</c:v>
                </c:pt>
                <c:pt idx="214">
                  <c:v>8.8666670000000067</c:v>
                </c:pt>
                <c:pt idx="215">
                  <c:v>8.9333330000000011</c:v>
                </c:pt>
                <c:pt idx="216">
                  <c:v>8.9333330000000011</c:v>
                </c:pt>
                <c:pt idx="217">
                  <c:v>9</c:v>
                </c:pt>
                <c:pt idx="218">
                  <c:v>9.1333330000000004</c:v>
                </c:pt>
                <c:pt idx="219">
                  <c:v>9.1333330000000004</c:v>
                </c:pt>
                <c:pt idx="220">
                  <c:v>9.2000000000000011</c:v>
                </c:pt>
                <c:pt idx="221">
                  <c:v>9.2666660000000007</c:v>
                </c:pt>
                <c:pt idx="222">
                  <c:v>9.3333330000000014</c:v>
                </c:pt>
                <c:pt idx="223">
                  <c:v>9.4</c:v>
                </c:pt>
                <c:pt idx="224">
                  <c:v>9.4666660000000071</c:v>
                </c:pt>
                <c:pt idx="225">
                  <c:v>9.533334</c:v>
                </c:pt>
                <c:pt idx="226">
                  <c:v>9.6</c:v>
                </c:pt>
                <c:pt idx="227">
                  <c:v>9.6666670000000003</c:v>
                </c:pt>
                <c:pt idx="228">
                  <c:v>9.7333339999999993</c:v>
                </c:pt>
                <c:pt idx="229">
                  <c:v>9.8000000000000007</c:v>
                </c:pt>
                <c:pt idx="230">
                  <c:v>9.9333330000000011</c:v>
                </c:pt>
                <c:pt idx="231">
                  <c:v>10</c:v>
                </c:pt>
                <c:pt idx="232">
                  <c:v>10.066667000000002</c:v>
                </c:pt>
                <c:pt idx="233">
                  <c:v>10.133333</c:v>
                </c:pt>
                <c:pt idx="234">
                  <c:v>10.200000000000001</c:v>
                </c:pt>
                <c:pt idx="235">
                  <c:v>10.266666000000004</c:v>
                </c:pt>
                <c:pt idx="236">
                  <c:v>10.333333</c:v>
                </c:pt>
                <c:pt idx="237">
                  <c:v>10.4</c:v>
                </c:pt>
                <c:pt idx="238">
                  <c:v>10.4</c:v>
                </c:pt>
                <c:pt idx="239">
                  <c:v>10.466666000000007</c:v>
                </c:pt>
                <c:pt idx="240">
                  <c:v>10.533334</c:v>
                </c:pt>
                <c:pt idx="241">
                  <c:v>10.6</c:v>
                </c:pt>
                <c:pt idx="242">
                  <c:v>10.666667</c:v>
                </c:pt>
                <c:pt idx="243">
                  <c:v>10.733333999999999</c:v>
                </c:pt>
                <c:pt idx="244">
                  <c:v>10.8</c:v>
                </c:pt>
                <c:pt idx="245">
                  <c:v>10.866667000000007</c:v>
                </c:pt>
                <c:pt idx="246">
                  <c:v>11</c:v>
                </c:pt>
                <c:pt idx="247">
                  <c:v>11.066667000000002</c:v>
                </c:pt>
                <c:pt idx="248">
                  <c:v>11.133333</c:v>
                </c:pt>
                <c:pt idx="249">
                  <c:v>11.133333</c:v>
                </c:pt>
                <c:pt idx="250">
                  <c:v>11.2</c:v>
                </c:pt>
                <c:pt idx="251">
                  <c:v>11.266666000000004</c:v>
                </c:pt>
                <c:pt idx="252">
                  <c:v>11.333333</c:v>
                </c:pt>
                <c:pt idx="253">
                  <c:v>11.4</c:v>
                </c:pt>
                <c:pt idx="254">
                  <c:v>11.533334</c:v>
                </c:pt>
                <c:pt idx="255">
                  <c:v>11.533334</c:v>
                </c:pt>
                <c:pt idx="256">
                  <c:v>11.6</c:v>
                </c:pt>
                <c:pt idx="257">
                  <c:v>11.6</c:v>
                </c:pt>
                <c:pt idx="258">
                  <c:v>11.666667</c:v>
                </c:pt>
                <c:pt idx="259">
                  <c:v>11.733333999999999</c:v>
                </c:pt>
                <c:pt idx="260">
                  <c:v>11.8</c:v>
                </c:pt>
                <c:pt idx="261">
                  <c:v>11.866667000000007</c:v>
                </c:pt>
                <c:pt idx="262">
                  <c:v>11.866667000000007</c:v>
                </c:pt>
                <c:pt idx="263">
                  <c:v>11.933333000000001</c:v>
                </c:pt>
                <c:pt idx="264">
                  <c:v>12</c:v>
                </c:pt>
                <c:pt idx="265">
                  <c:v>12.066667000000002</c:v>
                </c:pt>
                <c:pt idx="266">
                  <c:v>12.133333</c:v>
                </c:pt>
                <c:pt idx="267">
                  <c:v>12.2</c:v>
                </c:pt>
                <c:pt idx="268">
                  <c:v>12.266666000000004</c:v>
                </c:pt>
                <c:pt idx="269">
                  <c:v>12.266666000000004</c:v>
                </c:pt>
                <c:pt idx="270">
                  <c:v>12.266666000000004</c:v>
                </c:pt>
                <c:pt idx="271">
                  <c:v>12.333333</c:v>
                </c:pt>
                <c:pt idx="272">
                  <c:v>12.4</c:v>
                </c:pt>
                <c:pt idx="273">
                  <c:v>12.466666000000007</c:v>
                </c:pt>
                <c:pt idx="274">
                  <c:v>12.533334</c:v>
                </c:pt>
                <c:pt idx="275">
                  <c:v>12.6</c:v>
                </c:pt>
                <c:pt idx="276">
                  <c:v>12.666667</c:v>
                </c:pt>
                <c:pt idx="277">
                  <c:v>12.733333999999999</c:v>
                </c:pt>
                <c:pt idx="278">
                  <c:v>12.8</c:v>
                </c:pt>
                <c:pt idx="279">
                  <c:v>12.866667000000007</c:v>
                </c:pt>
                <c:pt idx="280">
                  <c:v>12.933333000000001</c:v>
                </c:pt>
                <c:pt idx="281">
                  <c:v>13</c:v>
                </c:pt>
                <c:pt idx="282">
                  <c:v>13.066667000000002</c:v>
                </c:pt>
                <c:pt idx="283">
                  <c:v>13.066667000000002</c:v>
                </c:pt>
                <c:pt idx="284">
                  <c:v>13.133333</c:v>
                </c:pt>
                <c:pt idx="285">
                  <c:v>13.133333</c:v>
                </c:pt>
                <c:pt idx="286">
                  <c:v>13.2</c:v>
                </c:pt>
                <c:pt idx="287">
                  <c:v>13.266666000000004</c:v>
                </c:pt>
                <c:pt idx="288">
                  <c:v>13.333333</c:v>
                </c:pt>
                <c:pt idx="289">
                  <c:v>13.4</c:v>
                </c:pt>
                <c:pt idx="290">
                  <c:v>13.533334</c:v>
                </c:pt>
                <c:pt idx="291">
                  <c:v>13.533334</c:v>
                </c:pt>
                <c:pt idx="292">
                  <c:v>13.6</c:v>
                </c:pt>
                <c:pt idx="293">
                  <c:v>13.666667</c:v>
                </c:pt>
                <c:pt idx="294">
                  <c:v>13.733333999999999</c:v>
                </c:pt>
                <c:pt idx="295">
                  <c:v>13.733333999999999</c:v>
                </c:pt>
                <c:pt idx="296">
                  <c:v>13.8</c:v>
                </c:pt>
                <c:pt idx="297">
                  <c:v>13.866667000000007</c:v>
                </c:pt>
                <c:pt idx="298">
                  <c:v>13.933333000000001</c:v>
                </c:pt>
                <c:pt idx="299">
                  <c:v>14</c:v>
                </c:pt>
                <c:pt idx="300">
                  <c:v>14.066667000000002</c:v>
                </c:pt>
                <c:pt idx="301">
                  <c:v>14.133333</c:v>
                </c:pt>
                <c:pt idx="302">
                  <c:v>14.133333</c:v>
                </c:pt>
                <c:pt idx="303">
                  <c:v>14.2</c:v>
                </c:pt>
                <c:pt idx="304">
                  <c:v>14.266666000000004</c:v>
                </c:pt>
                <c:pt idx="305">
                  <c:v>14.333333</c:v>
                </c:pt>
                <c:pt idx="306">
                  <c:v>14.333333</c:v>
                </c:pt>
                <c:pt idx="307">
                  <c:v>14.466666000000007</c:v>
                </c:pt>
                <c:pt idx="308">
                  <c:v>14.533334</c:v>
                </c:pt>
                <c:pt idx="309">
                  <c:v>14.533334</c:v>
                </c:pt>
                <c:pt idx="310">
                  <c:v>14.6</c:v>
                </c:pt>
                <c:pt idx="311">
                  <c:v>14.666667</c:v>
                </c:pt>
                <c:pt idx="312">
                  <c:v>14.733333999999999</c:v>
                </c:pt>
                <c:pt idx="313">
                  <c:v>14.8</c:v>
                </c:pt>
                <c:pt idx="314">
                  <c:v>14.8</c:v>
                </c:pt>
                <c:pt idx="315">
                  <c:v>14.866667000000007</c:v>
                </c:pt>
                <c:pt idx="316">
                  <c:v>14.933333000000001</c:v>
                </c:pt>
                <c:pt idx="317">
                  <c:v>15</c:v>
                </c:pt>
                <c:pt idx="318">
                  <c:v>15.066667000000002</c:v>
                </c:pt>
                <c:pt idx="319">
                  <c:v>15.133333</c:v>
                </c:pt>
                <c:pt idx="320">
                  <c:v>15.2</c:v>
                </c:pt>
                <c:pt idx="321">
                  <c:v>15.266666000000004</c:v>
                </c:pt>
                <c:pt idx="322">
                  <c:v>15.333333</c:v>
                </c:pt>
                <c:pt idx="323">
                  <c:v>15.4</c:v>
                </c:pt>
                <c:pt idx="324">
                  <c:v>15.466666000000007</c:v>
                </c:pt>
                <c:pt idx="325">
                  <c:v>15.533334</c:v>
                </c:pt>
                <c:pt idx="326">
                  <c:v>15.6</c:v>
                </c:pt>
                <c:pt idx="327">
                  <c:v>15.733333999999999</c:v>
                </c:pt>
                <c:pt idx="328">
                  <c:v>15.8</c:v>
                </c:pt>
                <c:pt idx="329">
                  <c:v>15.866667000000007</c:v>
                </c:pt>
                <c:pt idx="330">
                  <c:v>15.933333000000001</c:v>
                </c:pt>
                <c:pt idx="331">
                  <c:v>16</c:v>
                </c:pt>
                <c:pt idx="332">
                  <c:v>16.066668</c:v>
                </c:pt>
                <c:pt idx="333">
                  <c:v>16.133333</c:v>
                </c:pt>
                <c:pt idx="334">
                  <c:v>16.200001</c:v>
                </c:pt>
                <c:pt idx="335">
                  <c:v>16.266665999999987</c:v>
                </c:pt>
                <c:pt idx="336">
                  <c:v>16.333334000000001</c:v>
                </c:pt>
                <c:pt idx="337">
                  <c:v>16.46666699999998</c:v>
                </c:pt>
                <c:pt idx="338">
                  <c:v>16.533332999999981</c:v>
                </c:pt>
                <c:pt idx="339">
                  <c:v>16.600000000000001</c:v>
                </c:pt>
                <c:pt idx="340">
                  <c:v>16.666665999999999</c:v>
                </c:pt>
                <c:pt idx="341">
                  <c:v>16.799999</c:v>
                </c:pt>
                <c:pt idx="342">
                  <c:v>16.866667</c:v>
                </c:pt>
                <c:pt idx="343">
                  <c:v>17.066668</c:v>
                </c:pt>
                <c:pt idx="344">
                  <c:v>17.133333</c:v>
                </c:pt>
                <c:pt idx="345">
                  <c:v>17.200001</c:v>
                </c:pt>
                <c:pt idx="346">
                  <c:v>17.266665999999987</c:v>
                </c:pt>
                <c:pt idx="347">
                  <c:v>17.266665999999987</c:v>
                </c:pt>
                <c:pt idx="348">
                  <c:v>17.333334000000001</c:v>
                </c:pt>
                <c:pt idx="349">
                  <c:v>17.399999999999999</c:v>
                </c:pt>
                <c:pt idx="350">
                  <c:v>17.46666699999998</c:v>
                </c:pt>
                <c:pt idx="351">
                  <c:v>17.533332999999981</c:v>
                </c:pt>
                <c:pt idx="352">
                  <c:v>17.600000000000001</c:v>
                </c:pt>
                <c:pt idx="353">
                  <c:v>17.666665999999999</c:v>
                </c:pt>
                <c:pt idx="354">
                  <c:v>17.799999</c:v>
                </c:pt>
                <c:pt idx="355">
                  <c:v>17.866667</c:v>
                </c:pt>
                <c:pt idx="356">
                  <c:v>17.933331999999989</c:v>
                </c:pt>
                <c:pt idx="357">
                  <c:v>18</c:v>
                </c:pt>
                <c:pt idx="358">
                  <c:v>18.066668</c:v>
                </c:pt>
                <c:pt idx="359">
                  <c:v>18.133333</c:v>
                </c:pt>
                <c:pt idx="360">
                  <c:v>18.200001</c:v>
                </c:pt>
                <c:pt idx="361">
                  <c:v>18.266665999999987</c:v>
                </c:pt>
                <c:pt idx="362">
                  <c:v>18.333334000000001</c:v>
                </c:pt>
                <c:pt idx="363">
                  <c:v>18.399999999999999</c:v>
                </c:pt>
                <c:pt idx="364">
                  <c:v>18.46666699999998</c:v>
                </c:pt>
                <c:pt idx="365">
                  <c:v>18.533332999999981</c:v>
                </c:pt>
                <c:pt idx="366">
                  <c:v>18.600000000000001</c:v>
                </c:pt>
                <c:pt idx="367">
                  <c:v>18.666665999999999</c:v>
                </c:pt>
                <c:pt idx="368">
                  <c:v>18.733333999999989</c:v>
                </c:pt>
                <c:pt idx="369">
                  <c:v>18.799999</c:v>
                </c:pt>
                <c:pt idx="370">
                  <c:v>18.866667</c:v>
                </c:pt>
                <c:pt idx="371">
                  <c:v>18.933331999999989</c:v>
                </c:pt>
                <c:pt idx="372">
                  <c:v>19</c:v>
                </c:pt>
                <c:pt idx="373">
                  <c:v>19.066668</c:v>
                </c:pt>
                <c:pt idx="374">
                  <c:v>19.133333</c:v>
                </c:pt>
                <c:pt idx="375">
                  <c:v>19.200001</c:v>
                </c:pt>
                <c:pt idx="376">
                  <c:v>19.266665999999987</c:v>
                </c:pt>
                <c:pt idx="377">
                  <c:v>19.399999999999999</c:v>
                </c:pt>
                <c:pt idx="378">
                  <c:v>19.46666699999998</c:v>
                </c:pt>
                <c:pt idx="379">
                  <c:v>19.533332999999981</c:v>
                </c:pt>
                <c:pt idx="380">
                  <c:v>19.600000000000001</c:v>
                </c:pt>
                <c:pt idx="381">
                  <c:v>19.666665999999999</c:v>
                </c:pt>
                <c:pt idx="382">
                  <c:v>19.733333999999989</c:v>
                </c:pt>
                <c:pt idx="383">
                  <c:v>19.799999</c:v>
                </c:pt>
                <c:pt idx="384">
                  <c:v>19.866667</c:v>
                </c:pt>
                <c:pt idx="385">
                  <c:v>19.933331999999989</c:v>
                </c:pt>
              </c:numCache>
            </c:numRef>
          </c:xVal>
          <c:yVal>
            <c:numRef>
              <c:f>DataFile_RAW_FROC!$B$1394:$B$1779</c:f>
              <c:numCache>
                <c:formatCode>General</c:formatCode>
                <c:ptCount val="386"/>
                <c:pt idx="0">
                  <c:v>5.7800000000000039E-3</c:v>
                </c:pt>
                <c:pt idx="1">
                  <c:v>1.1561000000000009E-2</c:v>
                </c:pt>
                <c:pt idx="2">
                  <c:v>1.1561000000000009E-2</c:v>
                </c:pt>
                <c:pt idx="3">
                  <c:v>1.7340999999999999E-2</c:v>
                </c:pt>
                <c:pt idx="4">
                  <c:v>2.3120999999999982E-2</c:v>
                </c:pt>
                <c:pt idx="5">
                  <c:v>2.8902000000000001E-2</c:v>
                </c:pt>
                <c:pt idx="6">
                  <c:v>2.8902000000000001E-2</c:v>
                </c:pt>
                <c:pt idx="7">
                  <c:v>3.4682000000000004E-2</c:v>
                </c:pt>
                <c:pt idx="8">
                  <c:v>4.046200000000004E-2</c:v>
                </c:pt>
                <c:pt idx="9">
                  <c:v>4.046200000000004E-2</c:v>
                </c:pt>
                <c:pt idx="10">
                  <c:v>4.046200000000004E-2</c:v>
                </c:pt>
                <c:pt idx="11">
                  <c:v>4.6242999999999986E-2</c:v>
                </c:pt>
                <c:pt idx="12">
                  <c:v>5.2023000000000014E-2</c:v>
                </c:pt>
                <c:pt idx="13">
                  <c:v>5.7803000000000035E-2</c:v>
                </c:pt>
                <c:pt idx="14">
                  <c:v>5.7803000000000035E-2</c:v>
                </c:pt>
                <c:pt idx="15">
                  <c:v>6.3584000000000002E-2</c:v>
                </c:pt>
                <c:pt idx="16">
                  <c:v>6.9364000000000051E-2</c:v>
                </c:pt>
                <c:pt idx="17">
                  <c:v>7.5145000000000003E-2</c:v>
                </c:pt>
                <c:pt idx="18">
                  <c:v>7.5145000000000003E-2</c:v>
                </c:pt>
                <c:pt idx="19">
                  <c:v>8.0925000000000122E-2</c:v>
                </c:pt>
                <c:pt idx="20">
                  <c:v>8.0925000000000122E-2</c:v>
                </c:pt>
                <c:pt idx="21">
                  <c:v>8.0925000000000122E-2</c:v>
                </c:pt>
                <c:pt idx="22">
                  <c:v>8.6705000000000046E-2</c:v>
                </c:pt>
                <c:pt idx="23">
                  <c:v>9.2486000000000013E-2</c:v>
                </c:pt>
                <c:pt idx="24">
                  <c:v>9.8266000000000076E-2</c:v>
                </c:pt>
                <c:pt idx="25">
                  <c:v>0.10404600000000006</c:v>
                </c:pt>
                <c:pt idx="26">
                  <c:v>0.10982699999999999</c:v>
                </c:pt>
                <c:pt idx="27">
                  <c:v>0.10982699999999999</c:v>
                </c:pt>
                <c:pt idx="28">
                  <c:v>0.115607</c:v>
                </c:pt>
                <c:pt idx="29">
                  <c:v>0.12138699999999998</c:v>
                </c:pt>
                <c:pt idx="30">
                  <c:v>0.12138699999999998</c:v>
                </c:pt>
                <c:pt idx="31">
                  <c:v>0.127168</c:v>
                </c:pt>
                <c:pt idx="32">
                  <c:v>0.13294800000000018</c:v>
                </c:pt>
                <c:pt idx="33">
                  <c:v>0.13294800000000018</c:v>
                </c:pt>
                <c:pt idx="34">
                  <c:v>0.13872799999999999</c:v>
                </c:pt>
                <c:pt idx="35">
                  <c:v>0.13872799999999999</c:v>
                </c:pt>
                <c:pt idx="36">
                  <c:v>0.13872799999999999</c:v>
                </c:pt>
                <c:pt idx="37">
                  <c:v>0.14450900000000011</c:v>
                </c:pt>
                <c:pt idx="38">
                  <c:v>0.15028900000000012</c:v>
                </c:pt>
                <c:pt idx="39">
                  <c:v>0.15606900000000018</c:v>
                </c:pt>
                <c:pt idx="40">
                  <c:v>0.16184999999999999</c:v>
                </c:pt>
                <c:pt idx="41">
                  <c:v>0.16184999999999999</c:v>
                </c:pt>
                <c:pt idx="42">
                  <c:v>0.16184999999999999</c:v>
                </c:pt>
                <c:pt idx="43">
                  <c:v>0.16763</c:v>
                </c:pt>
                <c:pt idx="44">
                  <c:v>0.16763</c:v>
                </c:pt>
                <c:pt idx="45">
                  <c:v>0.16763</c:v>
                </c:pt>
                <c:pt idx="46">
                  <c:v>0.17341000000000012</c:v>
                </c:pt>
                <c:pt idx="47">
                  <c:v>0.17919099999999999</c:v>
                </c:pt>
                <c:pt idx="48">
                  <c:v>0.17919099999999999</c:v>
                </c:pt>
                <c:pt idx="49">
                  <c:v>0.17919099999999999</c:v>
                </c:pt>
                <c:pt idx="50">
                  <c:v>0.18497100000000011</c:v>
                </c:pt>
                <c:pt idx="51">
                  <c:v>0.190751</c:v>
                </c:pt>
                <c:pt idx="52">
                  <c:v>0.190751</c:v>
                </c:pt>
                <c:pt idx="53">
                  <c:v>0.19653200000000001</c:v>
                </c:pt>
                <c:pt idx="54">
                  <c:v>0.19653200000000001</c:v>
                </c:pt>
                <c:pt idx="55">
                  <c:v>0.20231199999999999</c:v>
                </c:pt>
                <c:pt idx="56">
                  <c:v>0.20809200000000011</c:v>
                </c:pt>
                <c:pt idx="57">
                  <c:v>0.20809200000000011</c:v>
                </c:pt>
                <c:pt idx="58">
                  <c:v>0.21387300000000001</c:v>
                </c:pt>
                <c:pt idx="59">
                  <c:v>0.21387300000000001</c:v>
                </c:pt>
                <c:pt idx="60">
                  <c:v>0.21965299999999999</c:v>
                </c:pt>
                <c:pt idx="61">
                  <c:v>0.22543400000000011</c:v>
                </c:pt>
                <c:pt idx="62">
                  <c:v>0.23121400000000011</c:v>
                </c:pt>
                <c:pt idx="63">
                  <c:v>0.23699400000000018</c:v>
                </c:pt>
                <c:pt idx="64">
                  <c:v>0.23699400000000018</c:v>
                </c:pt>
                <c:pt idx="65">
                  <c:v>0.24277499999999999</c:v>
                </c:pt>
                <c:pt idx="66">
                  <c:v>0.24855500000000011</c:v>
                </c:pt>
                <c:pt idx="67">
                  <c:v>0.25433500000000003</c:v>
                </c:pt>
                <c:pt idx="68">
                  <c:v>0.26589600000000002</c:v>
                </c:pt>
                <c:pt idx="69">
                  <c:v>0.26589600000000002</c:v>
                </c:pt>
                <c:pt idx="70">
                  <c:v>0.26589600000000002</c:v>
                </c:pt>
                <c:pt idx="71">
                  <c:v>0.26589600000000002</c:v>
                </c:pt>
                <c:pt idx="72">
                  <c:v>0.26589600000000002</c:v>
                </c:pt>
                <c:pt idx="73">
                  <c:v>0.27167600000000008</c:v>
                </c:pt>
                <c:pt idx="74">
                  <c:v>0.27167600000000008</c:v>
                </c:pt>
                <c:pt idx="75">
                  <c:v>0.27167600000000008</c:v>
                </c:pt>
                <c:pt idx="76">
                  <c:v>0.27167600000000008</c:v>
                </c:pt>
                <c:pt idx="77">
                  <c:v>0.27167600000000008</c:v>
                </c:pt>
                <c:pt idx="78">
                  <c:v>0.27745700000000001</c:v>
                </c:pt>
                <c:pt idx="79">
                  <c:v>0.27745700000000001</c:v>
                </c:pt>
                <c:pt idx="80">
                  <c:v>0.27745700000000001</c:v>
                </c:pt>
                <c:pt idx="81">
                  <c:v>0.27745700000000001</c:v>
                </c:pt>
                <c:pt idx="82">
                  <c:v>0.27745700000000001</c:v>
                </c:pt>
                <c:pt idx="83">
                  <c:v>0.28323700000000002</c:v>
                </c:pt>
                <c:pt idx="84">
                  <c:v>0.28323700000000002</c:v>
                </c:pt>
                <c:pt idx="85">
                  <c:v>0.28901700000000002</c:v>
                </c:pt>
                <c:pt idx="86">
                  <c:v>0.294798</c:v>
                </c:pt>
                <c:pt idx="87">
                  <c:v>0.294798</c:v>
                </c:pt>
                <c:pt idx="88">
                  <c:v>0.294798</c:v>
                </c:pt>
                <c:pt idx="89">
                  <c:v>0.294798</c:v>
                </c:pt>
                <c:pt idx="90">
                  <c:v>0.294798</c:v>
                </c:pt>
                <c:pt idx="91">
                  <c:v>0.30057800000000023</c:v>
                </c:pt>
                <c:pt idx="92">
                  <c:v>0.30635800000000035</c:v>
                </c:pt>
                <c:pt idx="93">
                  <c:v>0.30635800000000035</c:v>
                </c:pt>
                <c:pt idx="94">
                  <c:v>0.30635800000000035</c:v>
                </c:pt>
                <c:pt idx="95">
                  <c:v>0.30635800000000035</c:v>
                </c:pt>
                <c:pt idx="96">
                  <c:v>0.30635800000000035</c:v>
                </c:pt>
                <c:pt idx="97">
                  <c:v>0.30635800000000035</c:v>
                </c:pt>
                <c:pt idx="98">
                  <c:v>0.312139</c:v>
                </c:pt>
                <c:pt idx="99">
                  <c:v>0.312139</c:v>
                </c:pt>
                <c:pt idx="100">
                  <c:v>0.31791900000000023</c:v>
                </c:pt>
                <c:pt idx="101">
                  <c:v>0.31791900000000023</c:v>
                </c:pt>
                <c:pt idx="102">
                  <c:v>0.31791900000000023</c:v>
                </c:pt>
                <c:pt idx="103">
                  <c:v>0.31791900000000023</c:v>
                </c:pt>
                <c:pt idx="104">
                  <c:v>0.32369900000000001</c:v>
                </c:pt>
                <c:pt idx="105">
                  <c:v>0.32369900000000001</c:v>
                </c:pt>
                <c:pt idx="106">
                  <c:v>0.32948000000000044</c:v>
                </c:pt>
                <c:pt idx="107">
                  <c:v>0.33526000000000022</c:v>
                </c:pt>
                <c:pt idx="108">
                  <c:v>0.34104000000000001</c:v>
                </c:pt>
                <c:pt idx="109">
                  <c:v>0.34682100000000032</c:v>
                </c:pt>
                <c:pt idx="110">
                  <c:v>0.34682100000000032</c:v>
                </c:pt>
                <c:pt idx="111">
                  <c:v>0.352601</c:v>
                </c:pt>
                <c:pt idx="112">
                  <c:v>0.352601</c:v>
                </c:pt>
                <c:pt idx="113">
                  <c:v>0.352601</c:v>
                </c:pt>
                <c:pt idx="114">
                  <c:v>0.352601</c:v>
                </c:pt>
                <c:pt idx="115">
                  <c:v>0.352601</c:v>
                </c:pt>
                <c:pt idx="116">
                  <c:v>0.352601</c:v>
                </c:pt>
                <c:pt idx="117">
                  <c:v>0.352601</c:v>
                </c:pt>
                <c:pt idx="118">
                  <c:v>0.352601</c:v>
                </c:pt>
                <c:pt idx="119">
                  <c:v>0.35838200000000037</c:v>
                </c:pt>
                <c:pt idx="120">
                  <c:v>0.36416200000000026</c:v>
                </c:pt>
                <c:pt idx="121">
                  <c:v>0.36416200000000026</c:v>
                </c:pt>
                <c:pt idx="122">
                  <c:v>0.36416200000000026</c:v>
                </c:pt>
                <c:pt idx="123">
                  <c:v>0.36416200000000026</c:v>
                </c:pt>
                <c:pt idx="124">
                  <c:v>0.36416200000000026</c:v>
                </c:pt>
                <c:pt idx="125">
                  <c:v>0.36416200000000026</c:v>
                </c:pt>
                <c:pt idx="126">
                  <c:v>0.36416200000000026</c:v>
                </c:pt>
                <c:pt idx="127">
                  <c:v>0.36416200000000026</c:v>
                </c:pt>
                <c:pt idx="128">
                  <c:v>0.36416200000000026</c:v>
                </c:pt>
                <c:pt idx="129">
                  <c:v>0.36416200000000026</c:v>
                </c:pt>
                <c:pt idx="130">
                  <c:v>0.36994200000000027</c:v>
                </c:pt>
                <c:pt idx="131">
                  <c:v>0.36994200000000027</c:v>
                </c:pt>
                <c:pt idx="132">
                  <c:v>0.36994200000000027</c:v>
                </c:pt>
                <c:pt idx="133">
                  <c:v>0.37572300000000008</c:v>
                </c:pt>
                <c:pt idx="134">
                  <c:v>0.38150300000000026</c:v>
                </c:pt>
                <c:pt idx="135">
                  <c:v>0.38728300000000032</c:v>
                </c:pt>
                <c:pt idx="136">
                  <c:v>0.38728300000000032</c:v>
                </c:pt>
                <c:pt idx="137">
                  <c:v>0.39306400000000036</c:v>
                </c:pt>
                <c:pt idx="138">
                  <c:v>0.39884400000000036</c:v>
                </c:pt>
                <c:pt idx="139">
                  <c:v>0.40462400000000021</c:v>
                </c:pt>
                <c:pt idx="140">
                  <c:v>0.40462400000000021</c:v>
                </c:pt>
                <c:pt idx="141">
                  <c:v>0.41040500000000002</c:v>
                </c:pt>
                <c:pt idx="142">
                  <c:v>0.41040500000000002</c:v>
                </c:pt>
                <c:pt idx="143">
                  <c:v>0.41040500000000002</c:v>
                </c:pt>
                <c:pt idx="144">
                  <c:v>0.41040500000000002</c:v>
                </c:pt>
                <c:pt idx="145">
                  <c:v>0.41618500000000008</c:v>
                </c:pt>
                <c:pt idx="146">
                  <c:v>0.41618500000000008</c:v>
                </c:pt>
                <c:pt idx="147">
                  <c:v>0.41618500000000008</c:v>
                </c:pt>
                <c:pt idx="148">
                  <c:v>0.42196500000000026</c:v>
                </c:pt>
                <c:pt idx="149">
                  <c:v>0.42196500000000026</c:v>
                </c:pt>
                <c:pt idx="150">
                  <c:v>0.42196500000000026</c:v>
                </c:pt>
                <c:pt idx="151">
                  <c:v>0.42196500000000026</c:v>
                </c:pt>
                <c:pt idx="152">
                  <c:v>0.42196500000000026</c:v>
                </c:pt>
                <c:pt idx="153">
                  <c:v>0.42196500000000026</c:v>
                </c:pt>
                <c:pt idx="154">
                  <c:v>0.42196500000000026</c:v>
                </c:pt>
                <c:pt idx="155">
                  <c:v>0.42196500000000026</c:v>
                </c:pt>
                <c:pt idx="156">
                  <c:v>0.42196500000000026</c:v>
                </c:pt>
                <c:pt idx="157">
                  <c:v>0.42196500000000026</c:v>
                </c:pt>
                <c:pt idx="158">
                  <c:v>0.42196500000000026</c:v>
                </c:pt>
                <c:pt idx="159">
                  <c:v>0.42774600000000002</c:v>
                </c:pt>
                <c:pt idx="160">
                  <c:v>0.42774600000000002</c:v>
                </c:pt>
                <c:pt idx="161">
                  <c:v>0.42774600000000002</c:v>
                </c:pt>
                <c:pt idx="162">
                  <c:v>0.42774600000000002</c:v>
                </c:pt>
                <c:pt idx="163">
                  <c:v>0.43352600000000036</c:v>
                </c:pt>
                <c:pt idx="164">
                  <c:v>0.43352600000000036</c:v>
                </c:pt>
                <c:pt idx="165">
                  <c:v>0.43352600000000036</c:v>
                </c:pt>
                <c:pt idx="166">
                  <c:v>0.43352600000000036</c:v>
                </c:pt>
                <c:pt idx="167">
                  <c:v>0.43352600000000036</c:v>
                </c:pt>
                <c:pt idx="168">
                  <c:v>0.43352600000000036</c:v>
                </c:pt>
                <c:pt idx="169">
                  <c:v>0.43352600000000036</c:v>
                </c:pt>
                <c:pt idx="170">
                  <c:v>0.43352600000000036</c:v>
                </c:pt>
                <c:pt idx="171">
                  <c:v>0.43930600000000036</c:v>
                </c:pt>
                <c:pt idx="172">
                  <c:v>0.43930600000000036</c:v>
                </c:pt>
                <c:pt idx="173">
                  <c:v>0.45086700000000002</c:v>
                </c:pt>
                <c:pt idx="174">
                  <c:v>0.45086700000000002</c:v>
                </c:pt>
                <c:pt idx="175">
                  <c:v>0.45664700000000003</c:v>
                </c:pt>
                <c:pt idx="176">
                  <c:v>0.46242800000000023</c:v>
                </c:pt>
                <c:pt idx="177">
                  <c:v>0.46242800000000023</c:v>
                </c:pt>
                <c:pt idx="178">
                  <c:v>0.46242800000000023</c:v>
                </c:pt>
                <c:pt idx="179">
                  <c:v>0.46242800000000023</c:v>
                </c:pt>
                <c:pt idx="180">
                  <c:v>0.46242800000000023</c:v>
                </c:pt>
                <c:pt idx="181">
                  <c:v>0.46242800000000023</c:v>
                </c:pt>
                <c:pt idx="182">
                  <c:v>0.46820800000000001</c:v>
                </c:pt>
                <c:pt idx="183">
                  <c:v>0.46820800000000001</c:v>
                </c:pt>
                <c:pt idx="184">
                  <c:v>0.46820800000000001</c:v>
                </c:pt>
                <c:pt idx="185">
                  <c:v>0.46820800000000001</c:v>
                </c:pt>
                <c:pt idx="186">
                  <c:v>0.46820800000000001</c:v>
                </c:pt>
                <c:pt idx="187">
                  <c:v>0.47398800000000035</c:v>
                </c:pt>
                <c:pt idx="188">
                  <c:v>0.479769</c:v>
                </c:pt>
                <c:pt idx="189">
                  <c:v>0.48554900000000001</c:v>
                </c:pt>
                <c:pt idx="190">
                  <c:v>0.48554900000000001</c:v>
                </c:pt>
                <c:pt idx="191">
                  <c:v>0.48554900000000001</c:v>
                </c:pt>
                <c:pt idx="192">
                  <c:v>0.48554900000000001</c:v>
                </c:pt>
                <c:pt idx="193">
                  <c:v>0.48554900000000001</c:v>
                </c:pt>
                <c:pt idx="194">
                  <c:v>0.49132900000000035</c:v>
                </c:pt>
                <c:pt idx="195">
                  <c:v>0.49132900000000035</c:v>
                </c:pt>
                <c:pt idx="196">
                  <c:v>0.49132900000000035</c:v>
                </c:pt>
                <c:pt idx="197">
                  <c:v>0.49132900000000035</c:v>
                </c:pt>
                <c:pt idx="198">
                  <c:v>0.49132900000000035</c:v>
                </c:pt>
                <c:pt idx="199">
                  <c:v>0.49711000000000022</c:v>
                </c:pt>
                <c:pt idx="200">
                  <c:v>0.49711000000000022</c:v>
                </c:pt>
                <c:pt idx="201">
                  <c:v>0.49711000000000022</c:v>
                </c:pt>
                <c:pt idx="202">
                  <c:v>0.49711000000000022</c:v>
                </c:pt>
                <c:pt idx="203">
                  <c:v>0.5028899999999995</c:v>
                </c:pt>
                <c:pt idx="204">
                  <c:v>0.5028899999999995</c:v>
                </c:pt>
                <c:pt idx="205">
                  <c:v>0.5028899999999995</c:v>
                </c:pt>
                <c:pt idx="206">
                  <c:v>0.5028899999999995</c:v>
                </c:pt>
                <c:pt idx="207">
                  <c:v>0.5028899999999995</c:v>
                </c:pt>
                <c:pt idx="208">
                  <c:v>0.5028899999999995</c:v>
                </c:pt>
                <c:pt idx="209">
                  <c:v>0.50867099999999998</c:v>
                </c:pt>
                <c:pt idx="210">
                  <c:v>0.50867099999999998</c:v>
                </c:pt>
                <c:pt idx="211">
                  <c:v>0.51445099999999955</c:v>
                </c:pt>
                <c:pt idx="212">
                  <c:v>0.51445099999999955</c:v>
                </c:pt>
                <c:pt idx="213">
                  <c:v>0.51445099999999955</c:v>
                </c:pt>
                <c:pt idx="214">
                  <c:v>0.51445099999999955</c:v>
                </c:pt>
                <c:pt idx="215">
                  <c:v>0.51445099999999955</c:v>
                </c:pt>
                <c:pt idx="216">
                  <c:v>0.520231</c:v>
                </c:pt>
                <c:pt idx="217">
                  <c:v>0.520231</c:v>
                </c:pt>
                <c:pt idx="218">
                  <c:v>0.520231</c:v>
                </c:pt>
                <c:pt idx="219">
                  <c:v>0.52601199999999959</c:v>
                </c:pt>
                <c:pt idx="220">
                  <c:v>0.52601199999999959</c:v>
                </c:pt>
                <c:pt idx="221">
                  <c:v>0.52601199999999959</c:v>
                </c:pt>
                <c:pt idx="222">
                  <c:v>0.52601199999999959</c:v>
                </c:pt>
                <c:pt idx="223">
                  <c:v>0.52601199999999959</c:v>
                </c:pt>
                <c:pt idx="224">
                  <c:v>0.52601199999999959</c:v>
                </c:pt>
                <c:pt idx="225">
                  <c:v>0.52601199999999959</c:v>
                </c:pt>
                <c:pt idx="226">
                  <c:v>0.52601199999999959</c:v>
                </c:pt>
                <c:pt idx="227">
                  <c:v>0.52601199999999959</c:v>
                </c:pt>
                <c:pt idx="228">
                  <c:v>0.52601199999999959</c:v>
                </c:pt>
                <c:pt idx="229">
                  <c:v>0.52601199999999959</c:v>
                </c:pt>
                <c:pt idx="230">
                  <c:v>0.52601199999999959</c:v>
                </c:pt>
                <c:pt idx="231">
                  <c:v>0.52601199999999959</c:v>
                </c:pt>
                <c:pt idx="232">
                  <c:v>0.52601199999999959</c:v>
                </c:pt>
                <c:pt idx="233">
                  <c:v>0.52601199999999959</c:v>
                </c:pt>
                <c:pt idx="234">
                  <c:v>0.52601199999999959</c:v>
                </c:pt>
                <c:pt idx="235">
                  <c:v>0.52601199999999959</c:v>
                </c:pt>
                <c:pt idx="236">
                  <c:v>0.52601199999999959</c:v>
                </c:pt>
                <c:pt idx="237">
                  <c:v>0.52601199999999959</c:v>
                </c:pt>
                <c:pt idx="238">
                  <c:v>0.53179200000000004</c:v>
                </c:pt>
                <c:pt idx="239">
                  <c:v>0.53179200000000004</c:v>
                </c:pt>
                <c:pt idx="240">
                  <c:v>0.53179200000000004</c:v>
                </c:pt>
                <c:pt idx="241">
                  <c:v>0.53179200000000004</c:v>
                </c:pt>
                <c:pt idx="242">
                  <c:v>0.53179200000000004</c:v>
                </c:pt>
                <c:pt idx="243">
                  <c:v>0.53179200000000004</c:v>
                </c:pt>
                <c:pt idx="244">
                  <c:v>0.53179200000000004</c:v>
                </c:pt>
                <c:pt idx="245">
                  <c:v>0.53179200000000004</c:v>
                </c:pt>
                <c:pt idx="246">
                  <c:v>0.53757199999999961</c:v>
                </c:pt>
                <c:pt idx="247">
                  <c:v>0.53757199999999961</c:v>
                </c:pt>
                <c:pt idx="248">
                  <c:v>0.53757199999999961</c:v>
                </c:pt>
                <c:pt idx="249">
                  <c:v>0.54335299999999942</c:v>
                </c:pt>
                <c:pt idx="250">
                  <c:v>0.54335299999999942</c:v>
                </c:pt>
                <c:pt idx="251">
                  <c:v>0.54335299999999942</c:v>
                </c:pt>
                <c:pt idx="252">
                  <c:v>0.54335299999999942</c:v>
                </c:pt>
                <c:pt idx="253">
                  <c:v>0.54335299999999942</c:v>
                </c:pt>
                <c:pt idx="254">
                  <c:v>0.54335299999999942</c:v>
                </c:pt>
                <c:pt idx="255">
                  <c:v>0.54913299999999943</c:v>
                </c:pt>
                <c:pt idx="256">
                  <c:v>0.54913299999999943</c:v>
                </c:pt>
                <c:pt idx="257">
                  <c:v>0.55491299999999955</c:v>
                </c:pt>
                <c:pt idx="258">
                  <c:v>0.55491299999999955</c:v>
                </c:pt>
                <c:pt idx="259">
                  <c:v>0.55491299999999955</c:v>
                </c:pt>
                <c:pt idx="260">
                  <c:v>0.55491299999999955</c:v>
                </c:pt>
                <c:pt idx="261">
                  <c:v>0.55491299999999955</c:v>
                </c:pt>
                <c:pt idx="262">
                  <c:v>0.56069400000000058</c:v>
                </c:pt>
                <c:pt idx="263">
                  <c:v>0.56069400000000058</c:v>
                </c:pt>
                <c:pt idx="264">
                  <c:v>0.56069400000000058</c:v>
                </c:pt>
                <c:pt idx="265">
                  <c:v>0.56069400000000058</c:v>
                </c:pt>
                <c:pt idx="266">
                  <c:v>0.56069400000000058</c:v>
                </c:pt>
                <c:pt idx="267">
                  <c:v>0.56069400000000058</c:v>
                </c:pt>
                <c:pt idx="268">
                  <c:v>0.56069400000000058</c:v>
                </c:pt>
                <c:pt idx="269">
                  <c:v>0.56647400000000003</c:v>
                </c:pt>
                <c:pt idx="270">
                  <c:v>0.57225400000000004</c:v>
                </c:pt>
                <c:pt idx="271">
                  <c:v>0.57225400000000004</c:v>
                </c:pt>
                <c:pt idx="272">
                  <c:v>0.57225400000000004</c:v>
                </c:pt>
                <c:pt idx="273">
                  <c:v>0.57225400000000004</c:v>
                </c:pt>
                <c:pt idx="274">
                  <c:v>0.57225400000000004</c:v>
                </c:pt>
                <c:pt idx="275">
                  <c:v>0.57225400000000004</c:v>
                </c:pt>
                <c:pt idx="276">
                  <c:v>0.57225400000000004</c:v>
                </c:pt>
                <c:pt idx="277">
                  <c:v>0.57225400000000004</c:v>
                </c:pt>
                <c:pt idx="278">
                  <c:v>0.57225400000000004</c:v>
                </c:pt>
                <c:pt idx="279">
                  <c:v>0.57225400000000004</c:v>
                </c:pt>
                <c:pt idx="280">
                  <c:v>0.57225400000000004</c:v>
                </c:pt>
                <c:pt idx="281">
                  <c:v>0.57225400000000004</c:v>
                </c:pt>
                <c:pt idx="282">
                  <c:v>0.57225400000000004</c:v>
                </c:pt>
                <c:pt idx="283">
                  <c:v>0.57803499999999997</c:v>
                </c:pt>
                <c:pt idx="284">
                  <c:v>0.57803499999999997</c:v>
                </c:pt>
                <c:pt idx="285">
                  <c:v>0.58381499999999942</c:v>
                </c:pt>
                <c:pt idx="286">
                  <c:v>0.58381499999999942</c:v>
                </c:pt>
                <c:pt idx="287">
                  <c:v>0.58381499999999942</c:v>
                </c:pt>
                <c:pt idx="288">
                  <c:v>0.58381499999999942</c:v>
                </c:pt>
                <c:pt idx="289">
                  <c:v>0.58381499999999942</c:v>
                </c:pt>
                <c:pt idx="290">
                  <c:v>0.58381499999999942</c:v>
                </c:pt>
                <c:pt idx="291">
                  <c:v>0.58959499999999943</c:v>
                </c:pt>
                <c:pt idx="292">
                  <c:v>0.58959499999999943</c:v>
                </c:pt>
                <c:pt idx="293">
                  <c:v>0.58959499999999943</c:v>
                </c:pt>
                <c:pt idx="294">
                  <c:v>0.58959499999999943</c:v>
                </c:pt>
                <c:pt idx="295">
                  <c:v>0.59537599999999957</c:v>
                </c:pt>
                <c:pt idx="296">
                  <c:v>0.59537599999999957</c:v>
                </c:pt>
                <c:pt idx="297">
                  <c:v>0.59537599999999957</c:v>
                </c:pt>
                <c:pt idx="298">
                  <c:v>0.59537599999999957</c:v>
                </c:pt>
                <c:pt idx="299">
                  <c:v>0.59537599999999957</c:v>
                </c:pt>
                <c:pt idx="300">
                  <c:v>0.59537599999999957</c:v>
                </c:pt>
                <c:pt idx="301">
                  <c:v>0.59537599999999957</c:v>
                </c:pt>
                <c:pt idx="302">
                  <c:v>0.60115600000000002</c:v>
                </c:pt>
                <c:pt idx="303">
                  <c:v>0.60115600000000002</c:v>
                </c:pt>
                <c:pt idx="304">
                  <c:v>0.60115600000000002</c:v>
                </c:pt>
                <c:pt idx="305">
                  <c:v>0.60115600000000002</c:v>
                </c:pt>
                <c:pt idx="306">
                  <c:v>0.60693600000000003</c:v>
                </c:pt>
                <c:pt idx="307">
                  <c:v>0.60693600000000003</c:v>
                </c:pt>
                <c:pt idx="308">
                  <c:v>0.60693600000000003</c:v>
                </c:pt>
                <c:pt idx="309">
                  <c:v>0.61271699999999996</c:v>
                </c:pt>
                <c:pt idx="310">
                  <c:v>0.61271699999999996</c:v>
                </c:pt>
                <c:pt idx="311">
                  <c:v>0.61271699999999996</c:v>
                </c:pt>
                <c:pt idx="312">
                  <c:v>0.61271699999999996</c:v>
                </c:pt>
                <c:pt idx="313">
                  <c:v>0.61271699999999996</c:v>
                </c:pt>
                <c:pt idx="314">
                  <c:v>0.61849699999999996</c:v>
                </c:pt>
                <c:pt idx="315">
                  <c:v>0.61849699999999996</c:v>
                </c:pt>
                <c:pt idx="316">
                  <c:v>0.61849699999999996</c:v>
                </c:pt>
                <c:pt idx="317">
                  <c:v>0.61849699999999996</c:v>
                </c:pt>
                <c:pt idx="318">
                  <c:v>0.61849699999999996</c:v>
                </c:pt>
                <c:pt idx="319">
                  <c:v>0.62427699999999997</c:v>
                </c:pt>
                <c:pt idx="320">
                  <c:v>0.62427699999999997</c:v>
                </c:pt>
                <c:pt idx="321">
                  <c:v>0.62427699999999997</c:v>
                </c:pt>
                <c:pt idx="322">
                  <c:v>0.62427699999999997</c:v>
                </c:pt>
                <c:pt idx="323">
                  <c:v>0.62427699999999997</c:v>
                </c:pt>
                <c:pt idx="324">
                  <c:v>0.62427699999999997</c:v>
                </c:pt>
                <c:pt idx="325">
                  <c:v>0.62427699999999997</c:v>
                </c:pt>
                <c:pt idx="326">
                  <c:v>0.62427699999999997</c:v>
                </c:pt>
                <c:pt idx="327">
                  <c:v>0.62427699999999997</c:v>
                </c:pt>
                <c:pt idx="328">
                  <c:v>0.62427699999999997</c:v>
                </c:pt>
                <c:pt idx="329">
                  <c:v>0.62427699999999997</c:v>
                </c:pt>
                <c:pt idx="330">
                  <c:v>0.62427699999999997</c:v>
                </c:pt>
                <c:pt idx="331">
                  <c:v>0.62427699999999997</c:v>
                </c:pt>
                <c:pt idx="332">
                  <c:v>0.62427699999999997</c:v>
                </c:pt>
                <c:pt idx="333">
                  <c:v>0.62427699999999997</c:v>
                </c:pt>
                <c:pt idx="334">
                  <c:v>0.62427699999999997</c:v>
                </c:pt>
                <c:pt idx="335">
                  <c:v>0.62427699999999997</c:v>
                </c:pt>
                <c:pt idx="336">
                  <c:v>0.62427699999999997</c:v>
                </c:pt>
                <c:pt idx="337">
                  <c:v>0.62427699999999997</c:v>
                </c:pt>
                <c:pt idx="338">
                  <c:v>0.62427699999999997</c:v>
                </c:pt>
                <c:pt idx="339">
                  <c:v>0.62427699999999997</c:v>
                </c:pt>
                <c:pt idx="340">
                  <c:v>0.62427699999999997</c:v>
                </c:pt>
                <c:pt idx="341">
                  <c:v>0.62427699999999997</c:v>
                </c:pt>
                <c:pt idx="342">
                  <c:v>0.62427699999999997</c:v>
                </c:pt>
                <c:pt idx="343">
                  <c:v>0.62427699999999997</c:v>
                </c:pt>
                <c:pt idx="344">
                  <c:v>0.62427699999999997</c:v>
                </c:pt>
                <c:pt idx="345">
                  <c:v>0.62427699999999997</c:v>
                </c:pt>
                <c:pt idx="346">
                  <c:v>0.62427699999999997</c:v>
                </c:pt>
                <c:pt idx="347">
                  <c:v>0.63005800000000045</c:v>
                </c:pt>
                <c:pt idx="348">
                  <c:v>0.63005800000000045</c:v>
                </c:pt>
                <c:pt idx="349">
                  <c:v>0.63005800000000045</c:v>
                </c:pt>
                <c:pt idx="350">
                  <c:v>0.63005800000000045</c:v>
                </c:pt>
                <c:pt idx="351">
                  <c:v>0.63005800000000045</c:v>
                </c:pt>
                <c:pt idx="352">
                  <c:v>0.63005800000000045</c:v>
                </c:pt>
                <c:pt idx="353">
                  <c:v>0.63005800000000045</c:v>
                </c:pt>
                <c:pt idx="354">
                  <c:v>0.63005800000000045</c:v>
                </c:pt>
                <c:pt idx="355">
                  <c:v>0.63005800000000045</c:v>
                </c:pt>
                <c:pt idx="356">
                  <c:v>0.63005800000000045</c:v>
                </c:pt>
                <c:pt idx="357">
                  <c:v>0.63005800000000045</c:v>
                </c:pt>
                <c:pt idx="358">
                  <c:v>0.63005800000000045</c:v>
                </c:pt>
                <c:pt idx="359">
                  <c:v>0.63005800000000045</c:v>
                </c:pt>
                <c:pt idx="360">
                  <c:v>0.63005800000000045</c:v>
                </c:pt>
                <c:pt idx="361">
                  <c:v>0.63005800000000045</c:v>
                </c:pt>
                <c:pt idx="362">
                  <c:v>0.63005800000000045</c:v>
                </c:pt>
                <c:pt idx="363">
                  <c:v>0.63005800000000045</c:v>
                </c:pt>
                <c:pt idx="364">
                  <c:v>0.63005800000000045</c:v>
                </c:pt>
                <c:pt idx="365">
                  <c:v>0.63005800000000045</c:v>
                </c:pt>
                <c:pt idx="366">
                  <c:v>0.63005800000000045</c:v>
                </c:pt>
                <c:pt idx="367">
                  <c:v>0.63005800000000045</c:v>
                </c:pt>
                <c:pt idx="368">
                  <c:v>0.63005800000000045</c:v>
                </c:pt>
                <c:pt idx="369">
                  <c:v>0.63005800000000045</c:v>
                </c:pt>
                <c:pt idx="370">
                  <c:v>0.63005800000000045</c:v>
                </c:pt>
                <c:pt idx="371">
                  <c:v>0.63005800000000045</c:v>
                </c:pt>
                <c:pt idx="372">
                  <c:v>0.63005800000000045</c:v>
                </c:pt>
                <c:pt idx="373">
                  <c:v>0.63005800000000045</c:v>
                </c:pt>
                <c:pt idx="374">
                  <c:v>0.63005800000000045</c:v>
                </c:pt>
                <c:pt idx="375">
                  <c:v>0.63005800000000045</c:v>
                </c:pt>
                <c:pt idx="376">
                  <c:v>0.63005800000000045</c:v>
                </c:pt>
                <c:pt idx="377">
                  <c:v>0.63005800000000045</c:v>
                </c:pt>
                <c:pt idx="378">
                  <c:v>0.63005800000000045</c:v>
                </c:pt>
                <c:pt idx="379">
                  <c:v>0.63005800000000045</c:v>
                </c:pt>
                <c:pt idx="380">
                  <c:v>0.63005800000000045</c:v>
                </c:pt>
                <c:pt idx="381">
                  <c:v>0.63005800000000045</c:v>
                </c:pt>
                <c:pt idx="382">
                  <c:v>0.63005800000000045</c:v>
                </c:pt>
                <c:pt idx="383">
                  <c:v>0.63005800000000045</c:v>
                </c:pt>
                <c:pt idx="384">
                  <c:v>0.63005800000000045</c:v>
                </c:pt>
                <c:pt idx="385">
                  <c:v>0.63005800000000045</c:v>
                </c:pt>
              </c:numCache>
            </c:numRef>
          </c:yVal>
        </c:ser>
        <c:ser>
          <c:idx val="0"/>
          <c:order val="1"/>
          <c:tx>
            <c:strRef>
              <c:f>DataFile_RAW_FROC!$D$1</c:f>
              <c:strCache>
                <c:ptCount val="1"/>
                <c:pt idx="0">
                  <c:v>Post-reconstruction</c:v>
                </c:pt>
              </c:strCache>
            </c:strRef>
          </c:tx>
          <c:spPr>
            <a:ln w="50800">
              <a:solidFill>
                <a:srgbClr val="00B0F0"/>
              </a:solidFill>
            </a:ln>
          </c:spPr>
          <c:marker>
            <c:symbol val="none"/>
          </c:marker>
          <c:xVal>
            <c:numRef>
              <c:f>DataFile_RAW_FROC!$A$3:$A$443</c:f>
              <c:numCache>
                <c:formatCode>General</c:formatCode>
                <c:ptCount val="441"/>
                <c:pt idx="0">
                  <c:v>6.6667000000000004E-2</c:v>
                </c:pt>
                <c:pt idx="1">
                  <c:v>6.6667000000000004E-2</c:v>
                </c:pt>
                <c:pt idx="2">
                  <c:v>6.6667000000000004E-2</c:v>
                </c:pt>
                <c:pt idx="3">
                  <c:v>0.13333300000000001</c:v>
                </c:pt>
                <c:pt idx="4">
                  <c:v>0.2</c:v>
                </c:pt>
                <c:pt idx="5">
                  <c:v>0.2</c:v>
                </c:pt>
                <c:pt idx="6">
                  <c:v>0.2666670000000001</c:v>
                </c:pt>
                <c:pt idx="7">
                  <c:v>0.2666670000000001</c:v>
                </c:pt>
                <c:pt idx="8">
                  <c:v>0.2666670000000001</c:v>
                </c:pt>
                <c:pt idx="9">
                  <c:v>0.2666670000000001</c:v>
                </c:pt>
                <c:pt idx="10">
                  <c:v>0.33333300000000032</c:v>
                </c:pt>
                <c:pt idx="11">
                  <c:v>0.4</c:v>
                </c:pt>
                <c:pt idx="12">
                  <c:v>0.4</c:v>
                </c:pt>
                <c:pt idx="13">
                  <c:v>0.4</c:v>
                </c:pt>
                <c:pt idx="14">
                  <c:v>0.466667</c:v>
                </c:pt>
                <c:pt idx="15">
                  <c:v>0.466667</c:v>
                </c:pt>
                <c:pt idx="16">
                  <c:v>0.53333299999999928</c:v>
                </c:pt>
                <c:pt idx="17">
                  <c:v>0.53333299999999928</c:v>
                </c:pt>
                <c:pt idx="18">
                  <c:v>0.53333299999999928</c:v>
                </c:pt>
                <c:pt idx="19">
                  <c:v>0.53333299999999928</c:v>
                </c:pt>
                <c:pt idx="20">
                  <c:v>0.53333299999999928</c:v>
                </c:pt>
                <c:pt idx="21">
                  <c:v>0.60000000000000042</c:v>
                </c:pt>
                <c:pt idx="22">
                  <c:v>0.60000000000000042</c:v>
                </c:pt>
                <c:pt idx="23">
                  <c:v>0.60000000000000042</c:v>
                </c:pt>
                <c:pt idx="24">
                  <c:v>0.66666700000000045</c:v>
                </c:pt>
                <c:pt idx="25">
                  <c:v>0.73333300000000001</c:v>
                </c:pt>
                <c:pt idx="26">
                  <c:v>0.73333300000000001</c:v>
                </c:pt>
                <c:pt idx="27">
                  <c:v>0.73333300000000001</c:v>
                </c:pt>
                <c:pt idx="28">
                  <c:v>0.8</c:v>
                </c:pt>
                <c:pt idx="29">
                  <c:v>0.86666699999999997</c:v>
                </c:pt>
                <c:pt idx="30">
                  <c:v>0.86666699999999997</c:v>
                </c:pt>
                <c:pt idx="31">
                  <c:v>0.93333299999999941</c:v>
                </c:pt>
                <c:pt idx="32">
                  <c:v>1</c:v>
                </c:pt>
                <c:pt idx="33">
                  <c:v>1.066667</c:v>
                </c:pt>
                <c:pt idx="34">
                  <c:v>1.066667</c:v>
                </c:pt>
                <c:pt idx="35">
                  <c:v>1.066667</c:v>
                </c:pt>
                <c:pt idx="36">
                  <c:v>1.066667</c:v>
                </c:pt>
                <c:pt idx="37">
                  <c:v>1.066667</c:v>
                </c:pt>
                <c:pt idx="38">
                  <c:v>1.1333329999999999</c:v>
                </c:pt>
                <c:pt idx="39">
                  <c:v>1.1333329999999999</c:v>
                </c:pt>
                <c:pt idx="40">
                  <c:v>1.2</c:v>
                </c:pt>
                <c:pt idx="41">
                  <c:v>1.2</c:v>
                </c:pt>
                <c:pt idx="42">
                  <c:v>1.266667</c:v>
                </c:pt>
                <c:pt idx="43">
                  <c:v>1.266667</c:v>
                </c:pt>
                <c:pt idx="44">
                  <c:v>1.3333329999999999</c:v>
                </c:pt>
                <c:pt idx="45">
                  <c:v>1.3333329999999999</c:v>
                </c:pt>
                <c:pt idx="46">
                  <c:v>1.4</c:v>
                </c:pt>
                <c:pt idx="47">
                  <c:v>1.4</c:v>
                </c:pt>
                <c:pt idx="48">
                  <c:v>1.4</c:v>
                </c:pt>
                <c:pt idx="49">
                  <c:v>1.4</c:v>
                </c:pt>
                <c:pt idx="50">
                  <c:v>1.4666669999999991</c:v>
                </c:pt>
                <c:pt idx="51">
                  <c:v>1.4666669999999991</c:v>
                </c:pt>
                <c:pt idx="52">
                  <c:v>1.5333329999999998</c:v>
                </c:pt>
                <c:pt idx="53">
                  <c:v>1.6</c:v>
                </c:pt>
                <c:pt idx="54">
                  <c:v>1.6666669999999999</c:v>
                </c:pt>
                <c:pt idx="55">
                  <c:v>1.7333329999999998</c:v>
                </c:pt>
                <c:pt idx="56">
                  <c:v>1.8</c:v>
                </c:pt>
                <c:pt idx="57">
                  <c:v>1.8666670000000001</c:v>
                </c:pt>
                <c:pt idx="58">
                  <c:v>1.8666670000000001</c:v>
                </c:pt>
                <c:pt idx="59">
                  <c:v>1.8666670000000001</c:v>
                </c:pt>
                <c:pt idx="60">
                  <c:v>1.8666670000000001</c:v>
                </c:pt>
                <c:pt idx="61">
                  <c:v>1.933333</c:v>
                </c:pt>
                <c:pt idx="62">
                  <c:v>1.933333</c:v>
                </c:pt>
                <c:pt idx="63">
                  <c:v>2</c:v>
                </c:pt>
                <c:pt idx="64">
                  <c:v>2</c:v>
                </c:pt>
                <c:pt idx="65">
                  <c:v>2</c:v>
                </c:pt>
                <c:pt idx="66">
                  <c:v>2</c:v>
                </c:pt>
                <c:pt idx="67">
                  <c:v>2.066666999999998</c:v>
                </c:pt>
                <c:pt idx="68">
                  <c:v>2.1333329999999999</c:v>
                </c:pt>
                <c:pt idx="69">
                  <c:v>2.2000000000000002</c:v>
                </c:pt>
                <c:pt idx="70">
                  <c:v>2.3333330000000001</c:v>
                </c:pt>
                <c:pt idx="71">
                  <c:v>2.3333330000000001</c:v>
                </c:pt>
                <c:pt idx="72">
                  <c:v>2.3333330000000001</c:v>
                </c:pt>
                <c:pt idx="73">
                  <c:v>2.3333330000000001</c:v>
                </c:pt>
                <c:pt idx="74">
                  <c:v>2.4</c:v>
                </c:pt>
                <c:pt idx="75">
                  <c:v>2.4666669999999984</c:v>
                </c:pt>
                <c:pt idx="76">
                  <c:v>2.4666669999999984</c:v>
                </c:pt>
                <c:pt idx="77">
                  <c:v>2.5333329999999998</c:v>
                </c:pt>
                <c:pt idx="78">
                  <c:v>2.6</c:v>
                </c:pt>
                <c:pt idx="79">
                  <c:v>2.6666669999999981</c:v>
                </c:pt>
                <c:pt idx="80">
                  <c:v>2.6666669999999981</c:v>
                </c:pt>
                <c:pt idx="81">
                  <c:v>2.6666669999999981</c:v>
                </c:pt>
                <c:pt idx="82">
                  <c:v>2.7333330000000018</c:v>
                </c:pt>
                <c:pt idx="83">
                  <c:v>2.7333330000000018</c:v>
                </c:pt>
                <c:pt idx="84">
                  <c:v>2.8</c:v>
                </c:pt>
                <c:pt idx="85">
                  <c:v>2.8666669999999979</c:v>
                </c:pt>
                <c:pt idx="86">
                  <c:v>2.9333330000000002</c:v>
                </c:pt>
                <c:pt idx="87">
                  <c:v>2.9333330000000002</c:v>
                </c:pt>
                <c:pt idx="88">
                  <c:v>2.9333330000000002</c:v>
                </c:pt>
                <c:pt idx="89">
                  <c:v>2.9333330000000002</c:v>
                </c:pt>
                <c:pt idx="90">
                  <c:v>2.9333330000000002</c:v>
                </c:pt>
                <c:pt idx="91">
                  <c:v>3</c:v>
                </c:pt>
                <c:pt idx="92">
                  <c:v>3.066666999999998</c:v>
                </c:pt>
                <c:pt idx="93">
                  <c:v>3.1333329999999999</c:v>
                </c:pt>
                <c:pt idx="94">
                  <c:v>3.2</c:v>
                </c:pt>
                <c:pt idx="95">
                  <c:v>3.2</c:v>
                </c:pt>
                <c:pt idx="96">
                  <c:v>3.266667</c:v>
                </c:pt>
                <c:pt idx="97">
                  <c:v>3.3333330000000001</c:v>
                </c:pt>
                <c:pt idx="98">
                  <c:v>3.3333330000000001</c:v>
                </c:pt>
                <c:pt idx="99">
                  <c:v>3.4</c:v>
                </c:pt>
                <c:pt idx="100">
                  <c:v>3.4666669999999984</c:v>
                </c:pt>
                <c:pt idx="101">
                  <c:v>3.5333329999999998</c:v>
                </c:pt>
                <c:pt idx="102">
                  <c:v>3.6666669999999981</c:v>
                </c:pt>
                <c:pt idx="103">
                  <c:v>3.7333330000000018</c:v>
                </c:pt>
                <c:pt idx="104">
                  <c:v>3.7333330000000018</c:v>
                </c:pt>
                <c:pt idx="105">
                  <c:v>3.8</c:v>
                </c:pt>
                <c:pt idx="106">
                  <c:v>3.8</c:v>
                </c:pt>
                <c:pt idx="107">
                  <c:v>3.8666669999999979</c:v>
                </c:pt>
                <c:pt idx="108">
                  <c:v>3.9333330000000002</c:v>
                </c:pt>
                <c:pt idx="109">
                  <c:v>3.9333330000000002</c:v>
                </c:pt>
                <c:pt idx="110">
                  <c:v>3.9333330000000002</c:v>
                </c:pt>
                <c:pt idx="111">
                  <c:v>4</c:v>
                </c:pt>
                <c:pt idx="112">
                  <c:v>4.0666669999999998</c:v>
                </c:pt>
                <c:pt idx="113">
                  <c:v>4.0666669999999998</c:v>
                </c:pt>
                <c:pt idx="114">
                  <c:v>4.1333330000000004</c:v>
                </c:pt>
                <c:pt idx="115">
                  <c:v>4.2</c:v>
                </c:pt>
                <c:pt idx="116">
                  <c:v>4.2666670000000035</c:v>
                </c:pt>
                <c:pt idx="117">
                  <c:v>4.4000000000000004</c:v>
                </c:pt>
                <c:pt idx="118">
                  <c:v>4.4666670000000037</c:v>
                </c:pt>
                <c:pt idx="119">
                  <c:v>4.4666670000000037</c:v>
                </c:pt>
                <c:pt idx="120">
                  <c:v>4.5333329999999998</c:v>
                </c:pt>
                <c:pt idx="121">
                  <c:v>4.5999999999999996</c:v>
                </c:pt>
                <c:pt idx="122">
                  <c:v>4.6666670000000003</c:v>
                </c:pt>
                <c:pt idx="123">
                  <c:v>4.7333330000000036</c:v>
                </c:pt>
                <c:pt idx="124">
                  <c:v>4.8</c:v>
                </c:pt>
                <c:pt idx="125">
                  <c:v>4.8666669999999996</c:v>
                </c:pt>
                <c:pt idx="126">
                  <c:v>4.9333330000000037</c:v>
                </c:pt>
                <c:pt idx="127">
                  <c:v>4.9333330000000037</c:v>
                </c:pt>
                <c:pt idx="128">
                  <c:v>5</c:v>
                </c:pt>
                <c:pt idx="129">
                  <c:v>5.0666669999999998</c:v>
                </c:pt>
                <c:pt idx="130">
                  <c:v>5.1333330000000004</c:v>
                </c:pt>
                <c:pt idx="131">
                  <c:v>5.2</c:v>
                </c:pt>
                <c:pt idx="132">
                  <c:v>5.2666670000000035</c:v>
                </c:pt>
                <c:pt idx="133">
                  <c:v>5.3333329999999997</c:v>
                </c:pt>
                <c:pt idx="134">
                  <c:v>5.3333329999999997</c:v>
                </c:pt>
                <c:pt idx="135">
                  <c:v>5.3333329999999997</c:v>
                </c:pt>
                <c:pt idx="136">
                  <c:v>5.4</c:v>
                </c:pt>
                <c:pt idx="137">
                  <c:v>5.4</c:v>
                </c:pt>
                <c:pt idx="138">
                  <c:v>5.4666670000000037</c:v>
                </c:pt>
                <c:pt idx="139">
                  <c:v>5.5333329999999998</c:v>
                </c:pt>
                <c:pt idx="140">
                  <c:v>5.5333329999999998</c:v>
                </c:pt>
                <c:pt idx="141">
                  <c:v>5.6</c:v>
                </c:pt>
                <c:pt idx="142">
                  <c:v>5.6666670000000003</c:v>
                </c:pt>
                <c:pt idx="143">
                  <c:v>5.7333330000000036</c:v>
                </c:pt>
                <c:pt idx="144">
                  <c:v>5.8</c:v>
                </c:pt>
                <c:pt idx="145">
                  <c:v>5.8666669999999996</c:v>
                </c:pt>
                <c:pt idx="146">
                  <c:v>5.9333330000000037</c:v>
                </c:pt>
                <c:pt idx="147">
                  <c:v>6</c:v>
                </c:pt>
                <c:pt idx="148">
                  <c:v>6</c:v>
                </c:pt>
                <c:pt idx="149">
                  <c:v>6</c:v>
                </c:pt>
                <c:pt idx="150">
                  <c:v>6.0666669999999998</c:v>
                </c:pt>
                <c:pt idx="151">
                  <c:v>6.0666669999999998</c:v>
                </c:pt>
                <c:pt idx="152">
                  <c:v>6.1333330000000004</c:v>
                </c:pt>
                <c:pt idx="153">
                  <c:v>6.2</c:v>
                </c:pt>
                <c:pt idx="154">
                  <c:v>6.2</c:v>
                </c:pt>
                <c:pt idx="155">
                  <c:v>6.2666670000000035</c:v>
                </c:pt>
                <c:pt idx="156">
                  <c:v>6.2666670000000035</c:v>
                </c:pt>
                <c:pt idx="157">
                  <c:v>6.3333329999999997</c:v>
                </c:pt>
                <c:pt idx="158">
                  <c:v>6.4</c:v>
                </c:pt>
                <c:pt idx="159">
                  <c:v>6.4666670000000037</c:v>
                </c:pt>
                <c:pt idx="160">
                  <c:v>6.5333329999999998</c:v>
                </c:pt>
                <c:pt idx="161">
                  <c:v>6.6</c:v>
                </c:pt>
                <c:pt idx="162">
                  <c:v>6.6666670000000003</c:v>
                </c:pt>
                <c:pt idx="163">
                  <c:v>6.7333330000000036</c:v>
                </c:pt>
                <c:pt idx="164">
                  <c:v>6.8</c:v>
                </c:pt>
                <c:pt idx="165">
                  <c:v>6.8666669999999996</c:v>
                </c:pt>
                <c:pt idx="166">
                  <c:v>6.8666669999999996</c:v>
                </c:pt>
                <c:pt idx="167">
                  <c:v>6.9333330000000037</c:v>
                </c:pt>
                <c:pt idx="168">
                  <c:v>7</c:v>
                </c:pt>
                <c:pt idx="169">
                  <c:v>7.0666669999999998</c:v>
                </c:pt>
                <c:pt idx="170">
                  <c:v>7.0666669999999998</c:v>
                </c:pt>
                <c:pt idx="171">
                  <c:v>7.1333330000000004</c:v>
                </c:pt>
                <c:pt idx="172">
                  <c:v>7.2</c:v>
                </c:pt>
                <c:pt idx="173">
                  <c:v>7.2666670000000035</c:v>
                </c:pt>
                <c:pt idx="174">
                  <c:v>7.3333329999999997</c:v>
                </c:pt>
                <c:pt idx="175">
                  <c:v>7.4</c:v>
                </c:pt>
                <c:pt idx="176">
                  <c:v>7.4666670000000037</c:v>
                </c:pt>
                <c:pt idx="177">
                  <c:v>7.5333329999999998</c:v>
                </c:pt>
                <c:pt idx="178">
                  <c:v>7.6</c:v>
                </c:pt>
                <c:pt idx="179">
                  <c:v>7.6666670000000003</c:v>
                </c:pt>
                <c:pt idx="180">
                  <c:v>7.7333330000000036</c:v>
                </c:pt>
                <c:pt idx="181">
                  <c:v>7.8</c:v>
                </c:pt>
                <c:pt idx="182">
                  <c:v>7.8666669999999996</c:v>
                </c:pt>
                <c:pt idx="183">
                  <c:v>7.9333330000000037</c:v>
                </c:pt>
                <c:pt idx="184">
                  <c:v>8</c:v>
                </c:pt>
                <c:pt idx="185">
                  <c:v>8</c:v>
                </c:pt>
                <c:pt idx="186">
                  <c:v>8.1333330000000004</c:v>
                </c:pt>
                <c:pt idx="187">
                  <c:v>8.2000000000000011</c:v>
                </c:pt>
                <c:pt idx="188">
                  <c:v>8.2000000000000011</c:v>
                </c:pt>
                <c:pt idx="189">
                  <c:v>8.2666660000000007</c:v>
                </c:pt>
                <c:pt idx="190">
                  <c:v>8.3333330000000014</c:v>
                </c:pt>
                <c:pt idx="191">
                  <c:v>8.4</c:v>
                </c:pt>
                <c:pt idx="192">
                  <c:v>8.4666660000000071</c:v>
                </c:pt>
                <c:pt idx="193">
                  <c:v>8.533334</c:v>
                </c:pt>
                <c:pt idx="194">
                  <c:v>8.533334</c:v>
                </c:pt>
                <c:pt idx="195">
                  <c:v>8.6</c:v>
                </c:pt>
                <c:pt idx="196">
                  <c:v>8.6666670000000003</c:v>
                </c:pt>
                <c:pt idx="197">
                  <c:v>8.7333339999999993</c:v>
                </c:pt>
                <c:pt idx="198">
                  <c:v>8.8000000000000007</c:v>
                </c:pt>
                <c:pt idx="199">
                  <c:v>8.8000000000000007</c:v>
                </c:pt>
                <c:pt idx="200">
                  <c:v>8.8666670000000067</c:v>
                </c:pt>
                <c:pt idx="201">
                  <c:v>8.9333330000000011</c:v>
                </c:pt>
                <c:pt idx="202">
                  <c:v>8.9333330000000011</c:v>
                </c:pt>
                <c:pt idx="203">
                  <c:v>9</c:v>
                </c:pt>
                <c:pt idx="204">
                  <c:v>9.0666670000000007</c:v>
                </c:pt>
                <c:pt idx="205">
                  <c:v>9.1333330000000004</c:v>
                </c:pt>
                <c:pt idx="206">
                  <c:v>9.2000000000000011</c:v>
                </c:pt>
                <c:pt idx="207">
                  <c:v>9.2666660000000007</c:v>
                </c:pt>
                <c:pt idx="208">
                  <c:v>9.3333330000000014</c:v>
                </c:pt>
                <c:pt idx="209">
                  <c:v>9.4</c:v>
                </c:pt>
                <c:pt idx="210">
                  <c:v>9.4666660000000071</c:v>
                </c:pt>
                <c:pt idx="211">
                  <c:v>9.4666660000000071</c:v>
                </c:pt>
                <c:pt idx="212">
                  <c:v>9.4666660000000071</c:v>
                </c:pt>
                <c:pt idx="213">
                  <c:v>9.533334</c:v>
                </c:pt>
                <c:pt idx="214">
                  <c:v>9.6</c:v>
                </c:pt>
                <c:pt idx="215">
                  <c:v>9.6666670000000003</c:v>
                </c:pt>
                <c:pt idx="216">
                  <c:v>9.7333339999999993</c:v>
                </c:pt>
                <c:pt idx="217">
                  <c:v>9.8000000000000007</c:v>
                </c:pt>
                <c:pt idx="218">
                  <c:v>9.8666670000000067</c:v>
                </c:pt>
                <c:pt idx="219">
                  <c:v>9.9333330000000011</c:v>
                </c:pt>
                <c:pt idx="220">
                  <c:v>9.9333330000000011</c:v>
                </c:pt>
                <c:pt idx="221">
                  <c:v>10</c:v>
                </c:pt>
                <c:pt idx="222">
                  <c:v>10.066667000000002</c:v>
                </c:pt>
                <c:pt idx="223">
                  <c:v>10.133333</c:v>
                </c:pt>
                <c:pt idx="224">
                  <c:v>10.200000000000001</c:v>
                </c:pt>
                <c:pt idx="225">
                  <c:v>10.266666000000004</c:v>
                </c:pt>
                <c:pt idx="226">
                  <c:v>10.266666000000004</c:v>
                </c:pt>
                <c:pt idx="227">
                  <c:v>10.333333</c:v>
                </c:pt>
                <c:pt idx="228">
                  <c:v>10.4</c:v>
                </c:pt>
                <c:pt idx="229">
                  <c:v>10.4</c:v>
                </c:pt>
                <c:pt idx="230">
                  <c:v>10.466666000000007</c:v>
                </c:pt>
                <c:pt idx="231">
                  <c:v>10.533334</c:v>
                </c:pt>
                <c:pt idx="232">
                  <c:v>10.533334</c:v>
                </c:pt>
                <c:pt idx="233">
                  <c:v>10.6</c:v>
                </c:pt>
                <c:pt idx="234">
                  <c:v>10.666667</c:v>
                </c:pt>
                <c:pt idx="235">
                  <c:v>10.8</c:v>
                </c:pt>
                <c:pt idx="236">
                  <c:v>10.8</c:v>
                </c:pt>
                <c:pt idx="237">
                  <c:v>10.866667000000007</c:v>
                </c:pt>
                <c:pt idx="238">
                  <c:v>10.933333000000001</c:v>
                </c:pt>
                <c:pt idx="239">
                  <c:v>11</c:v>
                </c:pt>
                <c:pt idx="240">
                  <c:v>11.066667000000002</c:v>
                </c:pt>
                <c:pt idx="241">
                  <c:v>11.133333</c:v>
                </c:pt>
                <c:pt idx="242">
                  <c:v>11.2</c:v>
                </c:pt>
                <c:pt idx="243">
                  <c:v>11.266666000000004</c:v>
                </c:pt>
                <c:pt idx="244">
                  <c:v>11.266666000000004</c:v>
                </c:pt>
                <c:pt idx="245">
                  <c:v>11.266666000000004</c:v>
                </c:pt>
                <c:pt idx="246">
                  <c:v>11.4</c:v>
                </c:pt>
                <c:pt idx="247">
                  <c:v>11.466666000000007</c:v>
                </c:pt>
                <c:pt idx="248">
                  <c:v>11.533334</c:v>
                </c:pt>
                <c:pt idx="249">
                  <c:v>11.6</c:v>
                </c:pt>
                <c:pt idx="250">
                  <c:v>11.6</c:v>
                </c:pt>
                <c:pt idx="251">
                  <c:v>11.666667</c:v>
                </c:pt>
                <c:pt idx="252">
                  <c:v>11.733333999999999</c:v>
                </c:pt>
                <c:pt idx="253">
                  <c:v>11.8</c:v>
                </c:pt>
                <c:pt idx="254">
                  <c:v>11.866667000000007</c:v>
                </c:pt>
                <c:pt idx="255">
                  <c:v>11.933333000000001</c:v>
                </c:pt>
                <c:pt idx="256">
                  <c:v>12</c:v>
                </c:pt>
                <c:pt idx="257">
                  <c:v>12</c:v>
                </c:pt>
                <c:pt idx="258">
                  <c:v>12</c:v>
                </c:pt>
                <c:pt idx="259">
                  <c:v>12.066667000000002</c:v>
                </c:pt>
                <c:pt idx="260">
                  <c:v>12.133333</c:v>
                </c:pt>
                <c:pt idx="261">
                  <c:v>12.2</c:v>
                </c:pt>
                <c:pt idx="262">
                  <c:v>12.266666000000004</c:v>
                </c:pt>
                <c:pt idx="263">
                  <c:v>12.333333</c:v>
                </c:pt>
                <c:pt idx="264">
                  <c:v>12.4</c:v>
                </c:pt>
                <c:pt idx="265">
                  <c:v>12.466666000000007</c:v>
                </c:pt>
                <c:pt idx="266">
                  <c:v>12.6</c:v>
                </c:pt>
                <c:pt idx="267">
                  <c:v>12.666667</c:v>
                </c:pt>
                <c:pt idx="268">
                  <c:v>12.733333999999999</c:v>
                </c:pt>
                <c:pt idx="269">
                  <c:v>12.8</c:v>
                </c:pt>
                <c:pt idx="270">
                  <c:v>12.866667000000007</c:v>
                </c:pt>
                <c:pt idx="271">
                  <c:v>12.933333000000001</c:v>
                </c:pt>
                <c:pt idx="272">
                  <c:v>13</c:v>
                </c:pt>
                <c:pt idx="273">
                  <c:v>13</c:v>
                </c:pt>
                <c:pt idx="274">
                  <c:v>13</c:v>
                </c:pt>
                <c:pt idx="275">
                  <c:v>13.066667000000002</c:v>
                </c:pt>
                <c:pt idx="276">
                  <c:v>13.133333</c:v>
                </c:pt>
                <c:pt idx="277">
                  <c:v>13.133333</c:v>
                </c:pt>
                <c:pt idx="278">
                  <c:v>13.2</c:v>
                </c:pt>
                <c:pt idx="279">
                  <c:v>13.266666000000004</c:v>
                </c:pt>
                <c:pt idx="280">
                  <c:v>13.333333</c:v>
                </c:pt>
                <c:pt idx="281">
                  <c:v>13.4</c:v>
                </c:pt>
                <c:pt idx="282">
                  <c:v>13.466666000000007</c:v>
                </c:pt>
                <c:pt idx="283">
                  <c:v>13.6</c:v>
                </c:pt>
                <c:pt idx="284">
                  <c:v>13.733333999999999</c:v>
                </c:pt>
                <c:pt idx="285">
                  <c:v>13.8</c:v>
                </c:pt>
                <c:pt idx="286">
                  <c:v>13.866667000000007</c:v>
                </c:pt>
                <c:pt idx="287">
                  <c:v>13.933333000000001</c:v>
                </c:pt>
                <c:pt idx="288">
                  <c:v>14</c:v>
                </c:pt>
                <c:pt idx="289">
                  <c:v>14.066667000000002</c:v>
                </c:pt>
                <c:pt idx="290">
                  <c:v>14.133333</c:v>
                </c:pt>
                <c:pt idx="291">
                  <c:v>14.2</c:v>
                </c:pt>
                <c:pt idx="292">
                  <c:v>14.266666000000004</c:v>
                </c:pt>
                <c:pt idx="293">
                  <c:v>14.266666000000004</c:v>
                </c:pt>
                <c:pt idx="294">
                  <c:v>14.333333</c:v>
                </c:pt>
                <c:pt idx="295">
                  <c:v>14.333333</c:v>
                </c:pt>
                <c:pt idx="296">
                  <c:v>14.4</c:v>
                </c:pt>
                <c:pt idx="297">
                  <c:v>14.466666000000007</c:v>
                </c:pt>
                <c:pt idx="298">
                  <c:v>14.533334</c:v>
                </c:pt>
                <c:pt idx="299">
                  <c:v>14.666667</c:v>
                </c:pt>
                <c:pt idx="300">
                  <c:v>14.733333999999999</c:v>
                </c:pt>
                <c:pt idx="301">
                  <c:v>14.733333999999999</c:v>
                </c:pt>
                <c:pt idx="302">
                  <c:v>14.733333999999999</c:v>
                </c:pt>
                <c:pt idx="303">
                  <c:v>14.733333999999999</c:v>
                </c:pt>
                <c:pt idx="304">
                  <c:v>14.8</c:v>
                </c:pt>
                <c:pt idx="305">
                  <c:v>14.866667000000007</c:v>
                </c:pt>
                <c:pt idx="306">
                  <c:v>14.933333000000001</c:v>
                </c:pt>
                <c:pt idx="307">
                  <c:v>15</c:v>
                </c:pt>
                <c:pt idx="308">
                  <c:v>15</c:v>
                </c:pt>
                <c:pt idx="309">
                  <c:v>15.066667000000002</c:v>
                </c:pt>
                <c:pt idx="310">
                  <c:v>15.133333</c:v>
                </c:pt>
                <c:pt idx="311">
                  <c:v>15.266666000000004</c:v>
                </c:pt>
                <c:pt idx="312">
                  <c:v>15.333333</c:v>
                </c:pt>
                <c:pt idx="313">
                  <c:v>15.4</c:v>
                </c:pt>
                <c:pt idx="314">
                  <c:v>15.466666000000007</c:v>
                </c:pt>
                <c:pt idx="315">
                  <c:v>15.533334</c:v>
                </c:pt>
                <c:pt idx="316">
                  <c:v>15.6</c:v>
                </c:pt>
                <c:pt idx="317">
                  <c:v>15.666667</c:v>
                </c:pt>
                <c:pt idx="318">
                  <c:v>15.666667</c:v>
                </c:pt>
                <c:pt idx="319">
                  <c:v>15.733333999999999</c:v>
                </c:pt>
                <c:pt idx="320">
                  <c:v>15.8</c:v>
                </c:pt>
                <c:pt idx="321">
                  <c:v>15.866667000000007</c:v>
                </c:pt>
                <c:pt idx="322">
                  <c:v>15.933333000000001</c:v>
                </c:pt>
                <c:pt idx="323">
                  <c:v>16</c:v>
                </c:pt>
                <c:pt idx="324">
                  <c:v>16.133333</c:v>
                </c:pt>
                <c:pt idx="325">
                  <c:v>16.200001</c:v>
                </c:pt>
                <c:pt idx="326">
                  <c:v>16.266665999999987</c:v>
                </c:pt>
                <c:pt idx="327">
                  <c:v>16.333334000000001</c:v>
                </c:pt>
                <c:pt idx="328">
                  <c:v>16.399999999999999</c:v>
                </c:pt>
                <c:pt idx="329">
                  <c:v>16.46666699999998</c:v>
                </c:pt>
                <c:pt idx="330">
                  <c:v>16.533332999999981</c:v>
                </c:pt>
                <c:pt idx="331">
                  <c:v>16.600000000000001</c:v>
                </c:pt>
                <c:pt idx="332">
                  <c:v>16.666665999999999</c:v>
                </c:pt>
                <c:pt idx="333">
                  <c:v>16.733333999999989</c:v>
                </c:pt>
                <c:pt idx="334">
                  <c:v>16.866667</c:v>
                </c:pt>
                <c:pt idx="335">
                  <c:v>16.933331999999989</c:v>
                </c:pt>
                <c:pt idx="336">
                  <c:v>17</c:v>
                </c:pt>
                <c:pt idx="337">
                  <c:v>17</c:v>
                </c:pt>
                <c:pt idx="338">
                  <c:v>17.066668</c:v>
                </c:pt>
                <c:pt idx="339">
                  <c:v>17.133333</c:v>
                </c:pt>
                <c:pt idx="340">
                  <c:v>17.200001</c:v>
                </c:pt>
                <c:pt idx="341">
                  <c:v>17.200001</c:v>
                </c:pt>
                <c:pt idx="342">
                  <c:v>17.266665999999987</c:v>
                </c:pt>
                <c:pt idx="343">
                  <c:v>17.266665999999987</c:v>
                </c:pt>
                <c:pt idx="344">
                  <c:v>17.333334000000001</c:v>
                </c:pt>
                <c:pt idx="345">
                  <c:v>17.399999999999999</c:v>
                </c:pt>
                <c:pt idx="346">
                  <c:v>17.46666699999998</c:v>
                </c:pt>
                <c:pt idx="347">
                  <c:v>17.533332999999981</c:v>
                </c:pt>
                <c:pt idx="348">
                  <c:v>17.600000000000001</c:v>
                </c:pt>
                <c:pt idx="349">
                  <c:v>17.666665999999999</c:v>
                </c:pt>
                <c:pt idx="350">
                  <c:v>17.733333999999989</c:v>
                </c:pt>
                <c:pt idx="351">
                  <c:v>17.799999</c:v>
                </c:pt>
                <c:pt idx="352">
                  <c:v>17.866667</c:v>
                </c:pt>
                <c:pt idx="353">
                  <c:v>17.933331999999989</c:v>
                </c:pt>
                <c:pt idx="354">
                  <c:v>18.066668</c:v>
                </c:pt>
                <c:pt idx="355">
                  <c:v>18.066668</c:v>
                </c:pt>
                <c:pt idx="356">
                  <c:v>18.133333</c:v>
                </c:pt>
                <c:pt idx="357">
                  <c:v>18.200001</c:v>
                </c:pt>
                <c:pt idx="358">
                  <c:v>18.266665999999987</c:v>
                </c:pt>
                <c:pt idx="359">
                  <c:v>18.333334000000001</c:v>
                </c:pt>
                <c:pt idx="360">
                  <c:v>18.399999999999999</c:v>
                </c:pt>
                <c:pt idx="361">
                  <c:v>18.46666699999998</c:v>
                </c:pt>
                <c:pt idx="362">
                  <c:v>18.533332999999981</c:v>
                </c:pt>
                <c:pt idx="363">
                  <c:v>18.600000000000001</c:v>
                </c:pt>
                <c:pt idx="364">
                  <c:v>18.666665999999999</c:v>
                </c:pt>
                <c:pt idx="365">
                  <c:v>18.733333999999989</c:v>
                </c:pt>
                <c:pt idx="366">
                  <c:v>18.799999</c:v>
                </c:pt>
                <c:pt idx="367">
                  <c:v>18.866667</c:v>
                </c:pt>
                <c:pt idx="368">
                  <c:v>18.933331999999989</c:v>
                </c:pt>
                <c:pt idx="369">
                  <c:v>19.066668</c:v>
                </c:pt>
                <c:pt idx="370">
                  <c:v>19.133333</c:v>
                </c:pt>
                <c:pt idx="371">
                  <c:v>19.200001</c:v>
                </c:pt>
                <c:pt idx="372">
                  <c:v>19.266665999999987</c:v>
                </c:pt>
                <c:pt idx="373">
                  <c:v>19.333334000000001</c:v>
                </c:pt>
                <c:pt idx="374">
                  <c:v>19.399999999999999</c:v>
                </c:pt>
                <c:pt idx="375">
                  <c:v>19.533332999999981</c:v>
                </c:pt>
                <c:pt idx="376">
                  <c:v>19.600000000000001</c:v>
                </c:pt>
                <c:pt idx="377">
                  <c:v>19.666665999999999</c:v>
                </c:pt>
                <c:pt idx="378">
                  <c:v>19.733333999999989</c:v>
                </c:pt>
                <c:pt idx="379">
                  <c:v>19.733333999999989</c:v>
                </c:pt>
                <c:pt idx="380">
                  <c:v>19.799999</c:v>
                </c:pt>
                <c:pt idx="381">
                  <c:v>19.866667</c:v>
                </c:pt>
                <c:pt idx="382">
                  <c:v>19.933331999999989</c:v>
                </c:pt>
                <c:pt idx="383">
                  <c:v>20</c:v>
                </c:pt>
                <c:pt idx="384">
                  <c:v>20.133333</c:v>
                </c:pt>
                <c:pt idx="385">
                  <c:v>20.200001</c:v>
                </c:pt>
                <c:pt idx="386">
                  <c:v>20.266665999999987</c:v>
                </c:pt>
                <c:pt idx="387">
                  <c:v>20.333334000000001</c:v>
                </c:pt>
                <c:pt idx="388">
                  <c:v>20.399999999999999</c:v>
                </c:pt>
                <c:pt idx="389">
                  <c:v>20.399999999999999</c:v>
                </c:pt>
                <c:pt idx="390">
                  <c:v>20.46666699999998</c:v>
                </c:pt>
                <c:pt idx="391">
                  <c:v>20.533332999999981</c:v>
                </c:pt>
                <c:pt idx="392">
                  <c:v>20.6</c:v>
                </c:pt>
                <c:pt idx="393">
                  <c:v>20.666665999999999</c:v>
                </c:pt>
                <c:pt idx="394">
                  <c:v>20.733333999999989</c:v>
                </c:pt>
                <c:pt idx="395">
                  <c:v>20.799999</c:v>
                </c:pt>
                <c:pt idx="396">
                  <c:v>20.866667</c:v>
                </c:pt>
                <c:pt idx="397">
                  <c:v>20.933331999999989</c:v>
                </c:pt>
                <c:pt idx="398">
                  <c:v>21</c:v>
                </c:pt>
                <c:pt idx="399">
                  <c:v>21.066668</c:v>
                </c:pt>
                <c:pt idx="400">
                  <c:v>21.133333</c:v>
                </c:pt>
                <c:pt idx="401">
                  <c:v>21.266665999999987</c:v>
                </c:pt>
                <c:pt idx="402">
                  <c:v>21.333334000000001</c:v>
                </c:pt>
                <c:pt idx="403">
                  <c:v>21.4</c:v>
                </c:pt>
                <c:pt idx="404">
                  <c:v>21.46666699999998</c:v>
                </c:pt>
                <c:pt idx="405">
                  <c:v>21.533332999999981</c:v>
                </c:pt>
                <c:pt idx="406">
                  <c:v>21.6</c:v>
                </c:pt>
                <c:pt idx="407">
                  <c:v>21.666665999999999</c:v>
                </c:pt>
                <c:pt idx="408">
                  <c:v>21.733333999999989</c:v>
                </c:pt>
                <c:pt idx="409">
                  <c:v>21.799999</c:v>
                </c:pt>
                <c:pt idx="410">
                  <c:v>21.866667</c:v>
                </c:pt>
                <c:pt idx="411">
                  <c:v>21.933331999999989</c:v>
                </c:pt>
                <c:pt idx="412">
                  <c:v>22</c:v>
                </c:pt>
                <c:pt idx="413">
                  <c:v>22.066668</c:v>
                </c:pt>
                <c:pt idx="414">
                  <c:v>22.133333</c:v>
                </c:pt>
                <c:pt idx="415">
                  <c:v>22.200001</c:v>
                </c:pt>
                <c:pt idx="416">
                  <c:v>22.266665999999987</c:v>
                </c:pt>
                <c:pt idx="417">
                  <c:v>22.333334000000001</c:v>
                </c:pt>
                <c:pt idx="418">
                  <c:v>22.4</c:v>
                </c:pt>
                <c:pt idx="419">
                  <c:v>22.46666699999998</c:v>
                </c:pt>
                <c:pt idx="420">
                  <c:v>22.533332999999981</c:v>
                </c:pt>
                <c:pt idx="421">
                  <c:v>22.6</c:v>
                </c:pt>
                <c:pt idx="422">
                  <c:v>22.666665999999999</c:v>
                </c:pt>
                <c:pt idx="423">
                  <c:v>22.733333999999989</c:v>
                </c:pt>
                <c:pt idx="424">
                  <c:v>22.799999</c:v>
                </c:pt>
                <c:pt idx="425">
                  <c:v>22.866667</c:v>
                </c:pt>
                <c:pt idx="426">
                  <c:v>22.933331999999989</c:v>
                </c:pt>
                <c:pt idx="427">
                  <c:v>23</c:v>
                </c:pt>
                <c:pt idx="428">
                  <c:v>23</c:v>
                </c:pt>
                <c:pt idx="429">
                  <c:v>23.066668</c:v>
                </c:pt>
                <c:pt idx="430">
                  <c:v>23.133333</c:v>
                </c:pt>
                <c:pt idx="431">
                  <c:v>23.200001</c:v>
                </c:pt>
                <c:pt idx="432">
                  <c:v>23.266665999999987</c:v>
                </c:pt>
                <c:pt idx="433">
                  <c:v>23.333334000000001</c:v>
                </c:pt>
                <c:pt idx="434">
                  <c:v>23.4</c:v>
                </c:pt>
                <c:pt idx="435">
                  <c:v>23.46666699999998</c:v>
                </c:pt>
                <c:pt idx="436">
                  <c:v>23.533332999999981</c:v>
                </c:pt>
                <c:pt idx="437">
                  <c:v>23.6</c:v>
                </c:pt>
                <c:pt idx="438">
                  <c:v>23.666665999999999</c:v>
                </c:pt>
                <c:pt idx="439">
                  <c:v>23.733333999999989</c:v>
                </c:pt>
                <c:pt idx="440">
                  <c:v>23.799999</c:v>
                </c:pt>
              </c:numCache>
            </c:numRef>
          </c:xVal>
          <c:yVal>
            <c:numRef>
              <c:f>DataFile_RAW_FROC!$B$3:$B$443</c:f>
              <c:numCache>
                <c:formatCode>General</c:formatCode>
                <c:ptCount val="441"/>
                <c:pt idx="0">
                  <c:v>0</c:v>
                </c:pt>
                <c:pt idx="1">
                  <c:v>5.7800000000000039E-3</c:v>
                </c:pt>
                <c:pt idx="2">
                  <c:v>1.1561000000000009E-2</c:v>
                </c:pt>
                <c:pt idx="3">
                  <c:v>1.1561000000000009E-2</c:v>
                </c:pt>
                <c:pt idx="4">
                  <c:v>1.1561000000000009E-2</c:v>
                </c:pt>
                <c:pt idx="5">
                  <c:v>1.7340999999999999E-2</c:v>
                </c:pt>
                <c:pt idx="6">
                  <c:v>1.7340999999999999E-2</c:v>
                </c:pt>
                <c:pt idx="7">
                  <c:v>2.3120999999999982E-2</c:v>
                </c:pt>
                <c:pt idx="8">
                  <c:v>2.8902000000000001E-2</c:v>
                </c:pt>
                <c:pt idx="9">
                  <c:v>3.4682000000000004E-2</c:v>
                </c:pt>
                <c:pt idx="10">
                  <c:v>3.4682000000000004E-2</c:v>
                </c:pt>
                <c:pt idx="11">
                  <c:v>3.4682000000000004E-2</c:v>
                </c:pt>
                <c:pt idx="12">
                  <c:v>4.046200000000004E-2</c:v>
                </c:pt>
                <c:pt idx="13">
                  <c:v>4.6242999999999986E-2</c:v>
                </c:pt>
                <c:pt idx="14">
                  <c:v>4.6242999999999986E-2</c:v>
                </c:pt>
                <c:pt idx="15">
                  <c:v>5.2023000000000014E-2</c:v>
                </c:pt>
                <c:pt idx="16">
                  <c:v>5.2023000000000014E-2</c:v>
                </c:pt>
                <c:pt idx="17">
                  <c:v>5.7803000000000035E-2</c:v>
                </c:pt>
                <c:pt idx="18">
                  <c:v>6.3584000000000002E-2</c:v>
                </c:pt>
                <c:pt idx="19">
                  <c:v>6.9364000000000051E-2</c:v>
                </c:pt>
                <c:pt idx="20">
                  <c:v>7.5145000000000003E-2</c:v>
                </c:pt>
                <c:pt idx="21">
                  <c:v>7.5145000000000003E-2</c:v>
                </c:pt>
                <c:pt idx="22">
                  <c:v>8.0925000000000122E-2</c:v>
                </c:pt>
                <c:pt idx="23">
                  <c:v>8.6705000000000046E-2</c:v>
                </c:pt>
                <c:pt idx="24">
                  <c:v>8.6705000000000046E-2</c:v>
                </c:pt>
                <c:pt idx="25">
                  <c:v>8.6705000000000046E-2</c:v>
                </c:pt>
                <c:pt idx="26">
                  <c:v>9.2486000000000013E-2</c:v>
                </c:pt>
                <c:pt idx="27">
                  <c:v>9.8266000000000076E-2</c:v>
                </c:pt>
                <c:pt idx="28">
                  <c:v>9.8266000000000076E-2</c:v>
                </c:pt>
                <c:pt idx="29">
                  <c:v>9.8266000000000076E-2</c:v>
                </c:pt>
                <c:pt idx="30">
                  <c:v>0.10404600000000006</c:v>
                </c:pt>
                <c:pt idx="31">
                  <c:v>0.10404600000000006</c:v>
                </c:pt>
                <c:pt idx="32">
                  <c:v>0.10404600000000006</c:v>
                </c:pt>
                <c:pt idx="33">
                  <c:v>0.10404600000000006</c:v>
                </c:pt>
                <c:pt idx="34">
                  <c:v>0.10982699999999999</c:v>
                </c:pt>
                <c:pt idx="35">
                  <c:v>0.115607</c:v>
                </c:pt>
                <c:pt idx="36">
                  <c:v>0.12138699999999998</c:v>
                </c:pt>
                <c:pt idx="37">
                  <c:v>0.127168</c:v>
                </c:pt>
                <c:pt idx="38">
                  <c:v>0.127168</c:v>
                </c:pt>
                <c:pt idx="39">
                  <c:v>0.13294800000000018</c:v>
                </c:pt>
                <c:pt idx="40">
                  <c:v>0.13294800000000018</c:v>
                </c:pt>
                <c:pt idx="41">
                  <c:v>0.13872799999999999</c:v>
                </c:pt>
                <c:pt idx="42">
                  <c:v>0.13872799999999999</c:v>
                </c:pt>
                <c:pt idx="43">
                  <c:v>0.14450900000000011</c:v>
                </c:pt>
                <c:pt idx="44">
                  <c:v>0.14450900000000011</c:v>
                </c:pt>
                <c:pt idx="45">
                  <c:v>0.15028900000000012</c:v>
                </c:pt>
                <c:pt idx="46">
                  <c:v>0.15606900000000018</c:v>
                </c:pt>
                <c:pt idx="47">
                  <c:v>0.16184999999999999</c:v>
                </c:pt>
                <c:pt idx="48">
                  <c:v>0.16763</c:v>
                </c:pt>
                <c:pt idx="49">
                  <c:v>0.17341000000000012</c:v>
                </c:pt>
                <c:pt idx="50">
                  <c:v>0.17341000000000012</c:v>
                </c:pt>
                <c:pt idx="51">
                  <c:v>0.17919099999999999</c:v>
                </c:pt>
                <c:pt idx="52">
                  <c:v>0.17919099999999999</c:v>
                </c:pt>
                <c:pt idx="53">
                  <c:v>0.17919099999999999</c:v>
                </c:pt>
                <c:pt idx="54">
                  <c:v>0.17919099999999999</c:v>
                </c:pt>
                <c:pt idx="55">
                  <c:v>0.17919099999999999</c:v>
                </c:pt>
                <c:pt idx="56">
                  <c:v>0.17919099999999999</c:v>
                </c:pt>
                <c:pt idx="57">
                  <c:v>0.17919099999999999</c:v>
                </c:pt>
                <c:pt idx="58">
                  <c:v>0.18497100000000011</c:v>
                </c:pt>
                <c:pt idx="59">
                  <c:v>0.190751</c:v>
                </c:pt>
                <c:pt idx="60">
                  <c:v>0.19653200000000001</c:v>
                </c:pt>
                <c:pt idx="61">
                  <c:v>0.19653200000000001</c:v>
                </c:pt>
                <c:pt idx="62">
                  <c:v>0.20231199999999999</c:v>
                </c:pt>
                <c:pt idx="63">
                  <c:v>0.20231199999999999</c:v>
                </c:pt>
                <c:pt idx="64">
                  <c:v>0.20809200000000011</c:v>
                </c:pt>
                <c:pt idx="65">
                  <c:v>0.21387300000000001</c:v>
                </c:pt>
                <c:pt idx="66">
                  <c:v>0.21965299999999999</c:v>
                </c:pt>
                <c:pt idx="67">
                  <c:v>0.22543400000000011</c:v>
                </c:pt>
                <c:pt idx="68">
                  <c:v>0.22543400000000011</c:v>
                </c:pt>
                <c:pt idx="69">
                  <c:v>0.22543400000000011</c:v>
                </c:pt>
                <c:pt idx="70">
                  <c:v>0.22543400000000011</c:v>
                </c:pt>
                <c:pt idx="71">
                  <c:v>0.23121400000000011</c:v>
                </c:pt>
                <c:pt idx="72">
                  <c:v>0.23699400000000018</c:v>
                </c:pt>
                <c:pt idx="73">
                  <c:v>0.24277499999999999</c:v>
                </c:pt>
                <c:pt idx="74">
                  <c:v>0.24277499999999999</c:v>
                </c:pt>
                <c:pt idx="75">
                  <c:v>0.24277499999999999</c:v>
                </c:pt>
                <c:pt idx="76">
                  <c:v>0.24855500000000011</c:v>
                </c:pt>
                <c:pt idx="77">
                  <c:v>0.24855500000000011</c:v>
                </c:pt>
                <c:pt idx="78">
                  <c:v>0.24855500000000011</c:v>
                </c:pt>
                <c:pt idx="79">
                  <c:v>0.24855500000000011</c:v>
                </c:pt>
                <c:pt idx="80">
                  <c:v>0.25433500000000003</c:v>
                </c:pt>
                <c:pt idx="81">
                  <c:v>0.26011600000000001</c:v>
                </c:pt>
                <c:pt idx="82">
                  <c:v>0.26011600000000001</c:v>
                </c:pt>
                <c:pt idx="83">
                  <c:v>0.26589600000000002</c:v>
                </c:pt>
                <c:pt idx="84">
                  <c:v>0.26589600000000002</c:v>
                </c:pt>
                <c:pt idx="85">
                  <c:v>0.26589600000000002</c:v>
                </c:pt>
                <c:pt idx="86">
                  <c:v>0.26589600000000002</c:v>
                </c:pt>
                <c:pt idx="87">
                  <c:v>0.27167600000000008</c:v>
                </c:pt>
                <c:pt idx="88">
                  <c:v>0.27745700000000001</c:v>
                </c:pt>
                <c:pt idx="89">
                  <c:v>0.28323700000000002</c:v>
                </c:pt>
                <c:pt idx="90">
                  <c:v>0.28901700000000002</c:v>
                </c:pt>
                <c:pt idx="91">
                  <c:v>0.28901700000000002</c:v>
                </c:pt>
                <c:pt idx="92">
                  <c:v>0.28901700000000002</c:v>
                </c:pt>
                <c:pt idx="93">
                  <c:v>0.28901700000000002</c:v>
                </c:pt>
                <c:pt idx="94">
                  <c:v>0.28901700000000002</c:v>
                </c:pt>
                <c:pt idx="95">
                  <c:v>0.294798</c:v>
                </c:pt>
                <c:pt idx="96">
                  <c:v>0.294798</c:v>
                </c:pt>
                <c:pt idx="97">
                  <c:v>0.294798</c:v>
                </c:pt>
                <c:pt idx="98">
                  <c:v>0.30057800000000023</c:v>
                </c:pt>
                <c:pt idx="99">
                  <c:v>0.30057800000000023</c:v>
                </c:pt>
                <c:pt idx="100">
                  <c:v>0.30057800000000023</c:v>
                </c:pt>
                <c:pt idx="101">
                  <c:v>0.30057800000000023</c:v>
                </c:pt>
                <c:pt idx="102">
                  <c:v>0.30057800000000023</c:v>
                </c:pt>
                <c:pt idx="103">
                  <c:v>0.30057800000000023</c:v>
                </c:pt>
                <c:pt idx="104">
                  <c:v>0.30635800000000035</c:v>
                </c:pt>
                <c:pt idx="105">
                  <c:v>0.312139</c:v>
                </c:pt>
                <c:pt idx="106">
                  <c:v>0.31791900000000023</c:v>
                </c:pt>
                <c:pt idx="107">
                  <c:v>0.31791900000000023</c:v>
                </c:pt>
                <c:pt idx="108">
                  <c:v>0.31791900000000023</c:v>
                </c:pt>
                <c:pt idx="109">
                  <c:v>0.32369900000000001</c:v>
                </c:pt>
                <c:pt idx="110">
                  <c:v>0.32948000000000044</c:v>
                </c:pt>
                <c:pt idx="111">
                  <c:v>0.32948000000000044</c:v>
                </c:pt>
                <c:pt idx="112">
                  <c:v>0.32948000000000044</c:v>
                </c:pt>
                <c:pt idx="113">
                  <c:v>0.33526000000000022</c:v>
                </c:pt>
                <c:pt idx="114">
                  <c:v>0.33526000000000022</c:v>
                </c:pt>
                <c:pt idx="115">
                  <c:v>0.33526000000000022</c:v>
                </c:pt>
                <c:pt idx="116">
                  <c:v>0.33526000000000022</c:v>
                </c:pt>
                <c:pt idx="117">
                  <c:v>0.33526000000000022</c:v>
                </c:pt>
                <c:pt idx="118">
                  <c:v>0.33526000000000022</c:v>
                </c:pt>
                <c:pt idx="119">
                  <c:v>0.34104000000000001</c:v>
                </c:pt>
                <c:pt idx="120">
                  <c:v>0.34104000000000001</c:v>
                </c:pt>
                <c:pt idx="121">
                  <c:v>0.34104000000000001</c:v>
                </c:pt>
                <c:pt idx="122">
                  <c:v>0.34104000000000001</c:v>
                </c:pt>
                <c:pt idx="123">
                  <c:v>0.34104000000000001</c:v>
                </c:pt>
                <c:pt idx="124">
                  <c:v>0.34104000000000001</c:v>
                </c:pt>
                <c:pt idx="125">
                  <c:v>0.34104000000000001</c:v>
                </c:pt>
                <c:pt idx="126">
                  <c:v>0.34104000000000001</c:v>
                </c:pt>
                <c:pt idx="127">
                  <c:v>0.34682100000000032</c:v>
                </c:pt>
                <c:pt idx="128">
                  <c:v>0.34682100000000032</c:v>
                </c:pt>
                <c:pt idx="129">
                  <c:v>0.34682100000000032</c:v>
                </c:pt>
                <c:pt idx="130">
                  <c:v>0.34682100000000032</c:v>
                </c:pt>
                <c:pt idx="131">
                  <c:v>0.34682100000000032</c:v>
                </c:pt>
                <c:pt idx="132">
                  <c:v>0.34682100000000032</c:v>
                </c:pt>
                <c:pt idx="133">
                  <c:v>0.34682100000000032</c:v>
                </c:pt>
                <c:pt idx="134">
                  <c:v>0.352601</c:v>
                </c:pt>
                <c:pt idx="135">
                  <c:v>0.35838200000000037</c:v>
                </c:pt>
                <c:pt idx="136">
                  <c:v>0.35838200000000037</c:v>
                </c:pt>
                <c:pt idx="137">
                  <c:v>0.36416200000000026</c:v>
                </c:pt>
                <c:pt idx="138">
                  <c:v>0.36416200000000026</c:v>
                </c:pt>
                <c:pt idx="139">
                  <c:v>0.36416200000000026</c:v>
                </c:pt>
                <c:pt idx="140">
                  <c:v>0.36994200000000027</c:v>
                </c:pt>
                <c:pt idx="141">
                  <c:v>0.36994200000000027</c:v>
                </c:pt>
                <c:pt idx="142">
                  <c:v>0.36994200000000027</c:v>
                </c:pt>
                <c:pt idx="143">
                  <c:v>0.36994200000000027</c:v>
                </c:pt>
                <c:pt idx="144">
                  <c:v>0.36994200000000027</c:v>
                </c:pt>
                <c:pt idx="145">
                  <c:v>0.36994200000000027</c:v>
                </c:pt>
                <c:pt idx="146">
                  <c:v>0.36994200000000027</c:v>
                </c:pt>
                <c:pt idx="147">
                  <c:v>0.36994200000000027</c:v>
                </c:pt>
                <c:pt idx="148">
                  <c:v>0.37572300000000008</c:v>
                </c:pt>
                <c:pt idx="149">
                  <c:v>0.38150300000000026</c:v>
                </c:pt>
                <c:pt idx="150">
                  <c:v>0.38150300000000026</c:v>
                </c:pt>
                <c:pt idx="151">
                  <c:v>0.38728300000000032</c:v>
                </c:pt>
                <c:pt idx="152">
                  <c:v>0.38728300000000032</c:v>
                </c:pt>
                <c:pt idx="153">
                  <c:v>0.38728300000000032</c:v>
                </c:pt>
                <c:pt idx="154">
                  <c:v>0.39306400000000036</c:v>
                </c:pt>
                <c:pt idx="155">
                  <c:v>0.39306400000000036</c:v>
                </c:pt>
                <c:pt idx="156">
                  <c:v>0.39884400000000036</c:v>
                </c:pt>
                <c:pt idx="157">
                  <c:v>0.39884400000000036</c:v>
                </c:pt>
                <c:pt idx="158">
                  <c:v>0.39884400000000036</c:v>
                </c:pt>
                <c:pt idx="159">
                  <c:v>0.39884400000000036</c:v>
                </c:pt>
                <c:pt idx="160">
                  <c:v>0.39884400000000036</c:v>
                </c:pt>
                <c:pt idx="161">
                  <c:v>0.39884400000000036</c:v>
                </c:pt>
                <c:pt idx="162">
                  <c:v>0.39884400000000036</c:v>
                </c:pt>
                <c:pt idx="163">
                  <c:v>0.39884400000000036</c:v>
                </c:pt>
                <c:pt idx="164">
                  <c:v>0.39884400000000036</c:v>
                </c:pt>
                <c:pt idx="165">
                  <c:v>0.39884400000000036</c:v>
                </c:pt>
                <c:pt idx="166">
                  <c:v>0.40462400000000021</c:v>
                </c:pt>
                <c:pt idx="167">
                  <c:v>0.40462400000000021</c:v>
                </c:pt>
                <c:pt idx="168">
                  <c:v>0.40462400000000021</c:v>
                </c:pt>
                <c:pt idx="169">
                  <c:v>0.40462400000000021</c:v>
                </c:pt>
                <c:pt idx="170">
                  <c:v>0.41040500000000002</c:v>
                </c:pt>
                <c:pt idx="171">
                  <c:v>0.41040500000000002</c:v>
                </c:pt>
                <c:pt idx="172">
                  <c:v>0.41040500000000002</c:v>
                </c:pt>
                <c:pt idx="173">
                  <c:v>0.41040500000000002</c:v>
                </c:pt>
                <c:pt idx="174">
                  <c:v>0.41040500000000002</c:v>
                </c:pt>
                <c:pt idx="175">
                  <c:v>0.41040500000000002</c:v>
                </c:pt>
                <c:pt idx="176">
                  <c:v>0.41040500000000002</c:v>
                </c:pt>
                <c:pt idx="177">
                  <c:v>0.41040500000000002</c:v>
                </c:pt>
                <c:pt idx="178">
                  <c:v>0.41040500000000002</c:v>
                </c:pt>
                <c:pt idx="179">
                  <c:v>0.41040500000000002</c:v>
                </c:pt>
                <c:pt idx="180">
                  <c:v>0.41040500000000002</c:v>
                </c:pt>
                <c:pt idx="181">
                  <c:v>0.41040500000000002</c:v>
                </c:pt>
                <c:pt idx="182">
                  <c:v>0.41040500000000002</c:v>
                </c:pt>
                <c:pt idx="183">
                  <c:v>0.41040500000000002</c:v>
                </c:pt>
                <c:pt idx="184">
                  <c:v>0.41040500000000002</c:v>
                </c:pt>
                <c:pt idx="185">
                  <c:v>0.41618500000000008</c:v>
                </c:pt>
                <c:pt idx="186">
                  <c:v>0.41618500000000008</c:v>
                </c:pt>
                <c:pt idx="187">
                  <c:v>0.42196500000000026</c:v>
                </c:pt>
                <c:pt idx="188">
                  <c:v>0.42774600000000002</c:v>
                </c:pt>
                <c:pt idx="189">
                  <c:v>0.42774600000000002</c:v>
                </c:pt>
                <c:pt idx="190">
                  <c:v>0.42774600000000002</c:v>
                </c:pt>
                <c:pt idx="191">
                  <c:v>0.42774600000000002</c:v>
                </c:pt>
                <c:pt idx="192">
                  <c:v>0.42774600000000002</c:v>
                </c:pt>
                <c:pt idx="193">
                  <c:v>0.42774600000000002</c:v>
                </c:pt>
                <c:pt idx="194">
                  <c:v>0.43352600000000036</c:v>
                </c:pt>
                <c:pt idx="195">
                  <c:v>0.43352600000000036</c:v>
                </c:pt>
                <c:pt idx="196">
                  <c:v>0.43352600000000036</c:v>
                </c:pt>
                <c:pt idx="197">
                  <c:v>0.43352600000000036</c:v>
                </c:pt>
                <c:pt idx="198">
                  <c:v>0.43352600000000036</c:v>
                </c:pt>
                <c:pt idx="199">
                  <c:v>0.43930600000000036</c:v>
                </c:pt>
                <c:pt idx="200">
                  <c:v>0.43930600000000036</c:v>
                </c:pt>
                <c:pt idx="201">
                  <c:v>0.43930600000000036</c:v>
                </c:pt>
                <c:pt idx="202">
                  <c:v>0.44508700000000001</c:v>
                </c:pt>
                <c:pt idx="203">
                  <c:v>0.44508700000000001</c:v>
                </c:pt>
                <c:pt idx="204">
                  <c:v>0.44508700000000001</c:v>
                </c:pt>
                <c:pt idx="205">
                  <c:v>0.44508700000000001</c:v>
                </c:pt>
                <c:pt idx="206">
                  <c:v>0.44508700000000001</c:v>
                </c:pt>
                <c:pt idx="207">
                  <c:v>0.45086700000000002</c:v>
                </c:pt>
                <c:pt idx="208">
                  <c:v>0.45086700000000002</c:v>
                </c:pt>
                <c:pt idx="209">
                  <c:v>0.45086700000000002</c:v>
                </c:pt>
                <c:pt idx="210">
                  <c:v>0.45086700000000002</c:v>
                </c:pt>
                <c:pt idx="211">
                  <c:v>0.45664700000000003</c:v>
                </c:pt>
                <c:pt idx="212">
                  <c:v>0.46242800000000023</c:v>
                </c:pt>
                <c:pt idx="213">
                  <c:v>0.46242800000000023</c:v>
                </c:pt>
                <c:pt idx="214">
                  <c:v>0.46242800000000023</c:v>
                </c:pt>
                <c:pt idx="215">
                  <c:v>0.46242800000000023</c:v>
                </c:pt>
                <c:pt idx="216">
                  <c:v>0.46242800000000023</c:v>
                </c:pt>
                <c:pt idx="217">
                  <c:v>0.46242800000000023</c:v>
                </c:pt>
                <c:pt idx="218">
                  <c:v>0.46242800000000023</c:v>
                </c:pt>
                <c:pt idx="219">
                  <c:v>0.46242800000000023</c:v>
                </c:pt>
                <c:pt idx="220">
                  <c:v>0.46820800000000001</c:v>
                </c:pt>
                <c:pt idx="221">
                  <c:v>0.46820800000000001</c:v>
                </c:pt>
                <c:pt idx="222">
                  <c:v>0.46820800000000001</c:v>
                </c:pt>
                <c:pt idx="223">
                  <c:v>0.46820800000000001</c:v>
                </c:pt>
                <c:pt idx="224">
                  <c:v>0.46820800000000001</c:v>
                </c:pt>
                <c:pt idx="225">
                  <c:v>0.47398800000000035</c:v>
                </c:pt>
                <c:pt idx="226">
                  <c:v>0.479769</c:v>
                </c:pt>
                <c:pt idx="227">
                  <c:v>0.479769</c:v>
                </c:pt>
                <c:pt idx="228">
                  <c:v>0.479769</c:v>
                </c:pt>
                <c:pt idx="229">
                  <c:v>0.48554900000000001</c:v>
                </c:pt>
                <c:pt idx="230">
                  <c:v>0.48554900000000001</c:v>
                </c:pt>
                <c:pt idx="231">
                  <c:v>0.48554900000000001</c:v>
                </c:pt>
                <c:pt idx="232">
                  <c:v>0.49132900000000035</c:v>
                </c:pt>
                <c:pt idx="233">
                  <c:v>0.49132900000000035</c:v>
                </c:pt>
                <c:pt idx="234">
                  <c:v>0.49132900000000035</c:v>
                </c:pt>
                <c:pt idx="235">
                  <c:v>0.49132900000000035</c:v>
                </c:pt>
                <c:pt idx="236">
                  <c:v>0.49711000000000022</c:v>
                </c:pt>
                <c:pt idx="237">
                  <c:v>0.49711000000000022</c:v>
                </c:pt>
                <c:pt idx="238">
                  <c:v>0.49711000000000022</c:v>
                </c:pt>
                <c:pt idx="239">
                  <c:v>0.49711000000000022</c:v>
                </c:pt>
                <c:pt idx="240">
                  <c:v>0.49711000000000022</c:v>
                </c:pt>
                <c:pt idx="241">
                  <c:v>0.49711000000000022</c:v>
                </c:pt>
                <c:pt idx="242">
                  <c:v>0.49711000000000022</c:v>
                </c:pt>
                <c:pt idx="243">
                  <c:v>0.49711000000000022</c:v>
                </c:pt>
                <c:pt idx="244">
                  <c:v>0.5028899999999995</c:v>
                </c:pt>
                <c:pt idx="245">
                  <c:v>0.50867099999999998</c:v>
                </c:pt>
                <c:pt idx="246">
                  <c:v>0.50867099999999998</c:v>
                </c:pt>
                <c:pt idx="247">
                  <c:v>0.50867099999999998</c:v>
                </c:pt>
                <c:pt idx="248">
                  <c:v>0.50867099999999998</c:v>
                </c:pt>
                <c:pt idx="249">
                  <c:v>0.50867099999999998</c:v>
                </c:pt>
                <c:pt idx="250">
                  <c:v>0.51445099999999955</c:v>
                </c:pt>
                <c:pt idx="251">
                  <c:v>0.51445099999999955</c:v>
                </c:pt>
                <c:pt idx="252">
                  <c:v>0.51445099999999955</c:v>
                </c:pt>
                <c:pt idx="253">
                  <c:v>0.51445099999999955</c:v>
                </c:pt>
                <c:pt idx="254">
                  <c:v>0.51445099999999955</c:v>
                </c:pt>
                <c:pt idx="255">
                  <c:v>0.51445099999999955</c:v>
                </c:pt>
                <c:pt idx="256">
                  <c:v>0.51445099999999955</c:v>
                </c:pt>
                <c:pt idx="257">
                  <c:v>0.520231</c:v>
                </c:pt>
                <c:pt idx="258">
                  <c:v>0.52601199999999959</c:v>
                </c:pt>
                <c:pt idx="259">
                  <c:v>0.52601199999999959</c:v>
                </c:pt>
                <c:pt idx="260">
                  <c:v>0.52601199999999959</c:v>
                </c:pt>
                <c:pt idx="261">
                  <c:v>0.52601199999999959</c:v>
                </c:pt>
                <c:pt idx="262">
                  <c:v>0.52601199999999959</c:v>
                </c:pt>
                <c:pt idx="263">
                  <c:v>0.52601199999999959</c:v>
                </c:pt>
                <c:pt idx="264">
                  <c:v>0.52601199999999959</c:v>
                </c:pt>
                <c:pt idx="265">
                  <c:v>0.52601199999999959</c:v>
                </c:pt>
                <c:pt idx="266">
                  <c:v>0.52601199999999959</c:v>
                </c:pt>
                <c:pt idx="267">
                  <c:v>0.52601199999999959</c:v>
                </c:pt>
                <c:pt idx="268">
                  <c:v>0.52601199999999959</c:v>
                </c:pt>
                <c:pt idx="269">
                  <c:v>0.52601199999999959</c:v>
                </c:pt>
                <c:pt idx="270">
                  <c:v>0.52601199999999959</c:v>
                </c:pt>
                <c:pt idx="271">
                  <c:v>0.52601199999999959</c:v>
                </c:pt>
                <c:pt idx="272">
                  <c:v>0.52601199999999959</c:v>
                </c:pt>
                <c:pt idx="273">
                  <c:v>0.53179200000000004</c:v>
                </c:pt>
                <c:pt idx="274">
                  <c:v>0.53757199999999961</c:v>
                </c:pt>
                <c:pt idx="275">
                  <c:v>0.53757199999999961</c:v>
                </c:pt>
                <c:pt idx="276">
                  <c:v>0.53757199999999961</c:v>
                </c:pt>
                <c:pt idx="277">
                  <c:v>0.54335299999999942</c:v>
                </c:pt>
                <c:pt idx="278">
                  <c:v>0.54335299999999942</c:v>
                </c:pt>
                <c:pt idx="279">
                  <c:v>0.54335299999999942</c:v>
                </c:pt>
                <c:pt idx="280">
                  <c:v>0.54335299999999942</c:v>
                </c:pt>
                <c:pt idx="281">
                  <c:v>0.54335299999999942</c:v>
                </c:pt>
                <c:pt idx="282">
                  <c:v>0.54335299999999942</c:v>
                </c:pt>
                <c:pt idx="283">
                  <c:v>0.54335299999999942</c:v>
                </c:pt>
                <c:pt idx="284">
                  <c:v>0.54335299999999942</c:v>
                </c:pt>
                <c:pt idx="285">
                  <c:v>0.54335299999999942</c:v>
                </c:pt>
                <c:pt idx="286">
                  <c:v>0.54335299999999942</c:v>
                </c:pt>
                <c:pt idx="287">
                  <c:v>0.54335299999999942</c:v>
                </c:pt>
                <c:pt idx="288">
                  <c:v>0.54335299999999942</c:v>
                </c:pt>
                <c:pt idx="289">
                  <c:v>0.54335299999999942</c:v>
                </c:pt>
                <c:pt idx="290">
                  <c:v>0.54335299999999942</c:v>
                </c:pt>
                <c:pt idx="291">
                  <c:v>0.54335299999999942</c:v>
                </c:pt>
                <c:pt idx="292">
                  <c:v>0.54335299999999942</c:v>
                </c:pt>
                <c:pt idx="293">
                  <c:v>0.54913299999999943</c:v>
                </c:pt>
                <c:pt idx="294">
                  <c:v>0.54913299999999943</c:v>
                </c:pt>
                <c:pt idx="295">
                  <c:v>0.55491299999999955</c:v>
                </c:pt>
                <c:pt idx="296">
                  <c:v>0.55491299999999955</c:v>
                </c:pt>
                <c:pt idx="297">
                  <c:v>0.55491299999999955</c:v>
                </c:pt>
                <c:pt idx="298">
                  <c:v>0.55491299999999955</c:v>
                </c:pt>
                <c:pt idx="299">
                  <c:v>0.55491299999999955</c:v>
                </c:pt>
                <c:pt idx="300">
                  <c:v>0.55491299999999955</c:v>
                </c:pt>
                <c:pt idx="301">
                  <c:v>0.56069400000000058</c:v>
                </c:pt>
                <c:pt idx="302">
                  <c:v>0.56647400000000003</c:v>
                </c:pt>
                <c:pt idx="303">
                  <c:v>0.57225400000000004</c:v>
                </c:pt>
                <c:pt idx="304">
                  <c:v>0.57225400000000004</c:v>
                </c:pt>
                <c:pt idx="305">
                  <c:v>0.57225400000000004</c:v>
                </c:pt>
                <c:pt idx="306">
                  <c:v>0.57225400000000004</c:v>
                </c:pt>
                <c:pt idx="307">
                  <c:v>0.57225400000000004</c:v>
                </c:pt>
                <c:pt idx="308">
                  <c:v>0.57803499999999997</c:v>
                </c:pt>
                <c:pt idx="309">
                  <c:v>0.57803499999999997</c:v>
                </c:pt>
                <c:pt idx="310">
                  <c:v>0.57803499999999997</c:v>
                </c:pt>
                <c:pt idx="311">
                  <c:v>0.57803499999999997</c:v>
                </c:pt>
                <c:pt idx="312">
                  <c:v>0.57803499999999997</c:v>
                </c:pt>
                <c:pt idx="313">
                  <c:v>0.57803499999999997</c:v>
                </c:pt>
                <c:pt idx="314">
                  <c:v>0.57803499999999997</c:v>
                </c:pt>
                <c:pt idx="315">
                  <c:v>0.57803499999999997</c:v>
                </c:pt>
                <c:pt idx="316">
                  <c:v>0.57803499999999997</c:v>
                </c:pt>
                <c:pt idx="317">
                  <c:v>0.57803499999999997</c:v>
                </c:pt>
                <c:pt idx="318">
                  <c:v>0.58381499999999942</c:v>
                </c:pt>
                <c:pt idx="319">
                  <c:v>0.58381499999999942</c:v>
                </c:pt>
                <c:pt idx="320">
                  <c:v>0.58381499999999942</c:v>
                </c:pt>
                <c:pt idx="321">
                  <c:v>0.58381499999999942</c:v>
                </c:pt>
                <c:pt idx="322">
                  <c:v>0.58381499999999942</c:v>
                </c:pt>
                <c:pt idx="323">
                  <c:v>0.58381499999999942</c:v>
                </c:pt>
                <c:pt idx="324">
                  <c:v>0.58381499999999942</c:v>
                </c:pt>
                <c:pt idx="325">
                  <c:v>0.58381499999999942</c:v>
                </c:pt>
                <c:pt idx="326">
                  <c:v>0.58381499999999942</c:v>
                </c:pt>
                <c:pt idx="327">
                  <c:v>0.58381499999999942</c:v>
                </c:pt>
                <c:pt idx="328">
                  <c:v>0.58381499999999942</c:v>
                </c:pt>
                <c:pt idx="329">
                  <c:v>0.58381499999999942</c:v>
                </c:pt>
                <c:pt idx="330">
                  <c:v>0.58381499999999942</c:v>
                </c:pt>
                <c:pt idx="331">
                  <c:v>0.58381499999999942</c:v>
                </c:pt>
                <c:pt idx="332">
                  <c:v>0.58381499999999942</c:v>
                </c:pt>
                <c:pt idx="333">
                  <c:v>0.58381499999999942</c:v>
                </c:pt>
                <c:pt idx="334">
                  <c:v>0.58959499999999943</c:v>
                </c:pt>
                <c:pt idx="335">
                  <c:v>0.58959499999999943</c:v>
                </c:pt>
                <c:pt idx="336">
                  <c:v>0.58959499999999943</c:v>
                </c:pt>
                <c:pt idx="337">
                  <c:v>0.59537599999999957</c:v>
                </c:pt>
                <c:pt idx="338">
                  <c:v>0.59537599999999957</c:v>
                </c:pt>
                <c:pt idx="339">
                  <c:v>0.59537599999999957</c:v>
                </c:pt>
                <c:pt idx="340">
                  <c:v>0.59537599999999957</c:v>
                </c:pt>
                <c:pt idx="341">
                  <c:v>0.60115600000000002</c:v>
                </c:pt>
                <c:pt idx="342">
                  <c:v>0.60115600000000002</c:v>
                </c:pt>
                <c:pt idx="343">
                  <c:v>0.60693600000000003</c:v>
                </c:pt>
                <c:pt idx="344">
                  <c:v>0.60693600000000003</c:v>
                </c:pt>
                <c:pt idx="345">
                  <c:v>0.60693600000000003</c:v>
                </c:pt>
                <c:pt idx="346">
                  <c:v>0.60693600000000003</c:v>
                </c:pt>
                <c:pt idx="347">
                  <c:v>0.60693600000000003</c:v>
                </c:pt>
                <c:pt idx="348">
                  <c:v>0.60693600000000003</c:v>
                </c:pt>
                <c:pt idx="349">
                  <c:v>0.60693600000000003</c:v>
                </c:pt>
                <c:pt idx="350">
                  <c:v>0.60693600000000003</c:v>
                </c:pt>
                <c:pt idx="351">
                  <c:v>0.60693600000000003</c:v>
                </c:pt>
                <c:pt idx="352">
                  <c:v>0.60693600000000003</c:v>
                </c:pt>
                <c:pt idx="353">
                  <c:v>0.60693600000000003</c:v>
                </c:pt>
                <c:pt idx="354">
                  <c:v>0.60693600000000003</c:v>
                </c:pt>
                <c:pt idx="355">
                  <c:v>0.61271699999999996</c:v>
                </c:pt>
                <c:pt idx="356">
                  <c:v>0.61271699999999996</c:v>
                </c:pt>
                <c:pt idx="357">
                  <c:v>0.61271699999999996</c:v>
                </c:pt>
                <c:pt idx="358">
                  <c:v>0.61271699999999996</c:v>
                </c:pt>
                <c:pt idx="359">
                  <c:v>0.61271699999999996</c:v>
                </c:pt>
                <c:pt idx="360">
                  <c:v>0.61271699999999996</c:v>
                </c:pt>
                <c:pt idx="361">
                  <c:v>0.61271699999999996</c:v>
                </c:pt>
                <c:pt idx="362">
                  <c:v>0.61271699999999996</c:v>
                </c:pt>
                <c:pt idx="363">
                  <c:v>0.61271699999999996</c:v>
                </c:pt>
                <c:pt idx="364">
                  <c:v>0.61271699999999996</c:v>
                </c:pt>
                <c:pt idx="365">
                  <c:v>0.61271699999999996</c:v>
                </c:pt>
                <c:pt idx="366">
                  <c:v>0.61271699999999996</c:v>
                </c:pt>
                <c:pt idx="367">
                  <c:v>0.61271699999999996</c:v>
                </c:pt>
                <c:pt idx="368">
                  <c:v>0.61271699999999996</c:v>
                </c:pt>
                <c:pt idx="369">
                  <c:v>0.61271699999999996</c:v>
                </c:pt>
                <c:pt idx="370">
                  <c:v>0.61271699999999996</c:v>
                </c:pt>
                <c:pt idx="371">
                  <c:v>0.61271699999999996</c:v>
                </c:pt>
                <c:pt idx="372">
                  <c:v>0.61271699999999996</c:v>
                </c:pt>
                <c:pt idx="373">
                  <c:v>0.61271699999999996</c:v>
                </c:pt>
                <c:pt idx="374">
                  <c:v>0.61271699999999996</c:v>
                </c:pt>
                <c:pt idx="375">
                  <c:v>0.61271699999999996</c:v>
                </c:pt>
                <c:pt idx="376">
                  <c:v>0.61271699999999996</c:v>
                </c:pt>
                <c:pt idx="377">
                  <c:v>0.61271699999999996</c:v>
                </c:pt>
                <c:pt idx="378">
                  <c:v>0.61271699999999996</c:v>
                </c:pt>
                <c:pt idx="379">
                  <c:v>0.61849699999999996</c:v>
                </c:pt>
                <c:pt idx="380">
                  <c:v>0.61849699999999996</c:v>
                </c:pt>
                <c:pt idx="381">
                  <c:v>0.61849699999999996</c:v>
                </c:pt>
                <c:pt idx="382">
                  <c:v>0.61849699999999996</c:v>
                </c:pt>
                <c:pt idx="383">
                  <c:v>0.61849699999999996</c:v>
                </c:pt>
                <c:pt idx="384">
                  <c:v>0.61849699999999996</c:v>
                </c:pt>
                <c:pt idx="385">
                  <c:v>0.61849699999999996</c:v>
                </c:pt>
                <c:pt idx="386">
                  <c:v>0.61849699999999996</c:v>
                </c:pt>
                <c:pt idx="387">
                  <c:v>0.61849699999999996</c:v>
                </c:pt>
                <c:pt idx="388">
                  <c:v>0.61849699999999996</c:v>
                </c:pt>
                <c:pt idx="389">
                  <c:v>0.62427699999999997</c:v>
                </c:pt>
                <c:pt idx="390">
                  <c:v>0.62427699999999997</c:v>
                </c:pt>
                <c:pt idx="391">
                  <c:v>0.62427699999999997</c:v>
                </c:pt>
                <c:pt idx="392">
                  <c:v>0.62427699999999997</c:v>
                </c:pt>
                <c:pt idx="393">
                  <c:v>0.62427699999999997</c:v>
                </c:pt>
                <c:pt idx="394">
                  <c:v>0.62427699999999997</c:v>
                </c:pt>
                <c:pt idx="395">
                  <c:v>0.62427699999999997</c:v>
                </c:pt>
                <c:pt idx="396">
                  <c:v>0.62427699999999997</c:v>
                </c:pt>
                <c:pt idx="397">
                  <c:v>0.62427699999999997</c:v>
                </c:pt>
                <c:pt idx="398">
                  <c:v>0.62427699999999997</c:v>
                </c:pt>
                <c:pt idx="399">
                  <c:v>0.62427699999999997</c:v>
                </c:pt>
                <c:pt idx="400">
                  <c:v>0.62427699999999997</c:v>
                </c:pt>
                <c:pt idx="401">
                  <c:v>0.62427699999999997</c:v>
                </c:pt>
                <c:pt idx="402">
                  <c:v>0.62427699999999997</c:v>
                </c:pt>
                <c:pt idx="403">
                  <c:v>0.62427699999999997</c:v>
                </c:pt>
                <c:pt idx="404">
                  <c:v>0.62427699999999997</c:v>
                </c:pt>
                <c:pt idx="405">
                  <c:v>0.62427699999999997</c:v>
                </c:pt>
                <c:pt idx="406">
                  <c:v>0.62427699999999997</c:v>
                </c:pt>
                <c:pt idx="407">
                  <c:v>0.62427699999999997</c:v>
                </c:pt>
                <c:pt idx="408">
                  <c:v>0.62427699999999997</c:v>
                </c:pt>
                <c:pt idx="409">
                  <c:v>0.62427699999999997</c:v>
                </c:pt>
                <c:pt idx="410">
                  <c:v>0.62427699999999997</c:v>
                </c:pt>
                <c:pt idx="411">
                  <c:v>0.62427699999999997</c:v>
                </c:pt>
                <c:pt idx="412">
                  <c:v>0.62427699999999997</c:v>
                </c:pt>
                <c:pt idx="413">
                  <c:v>0.62427699999999997</c:v>
                </c:pt>
                <c:pt idx="414">
                  <c:v>0.62427699999999997</c:v>
                </c:pt>
                <c:pt idx="415">
                  <c:v>0.62427699999999997</c:v>
                </c:pt>
                <c:pt idx="416">
                  <c:v>0.62427699999999997</c:v>
                </c:pt>
                <c:pt idx="417">
                  <c:v>0.62427699999999997</c:v>
                </c:pt>
                <c:pt idx="418">
                  <c:v>0.62427699999999997</c:v>
                </c:pt>
                <c:pt idx="419">
                  <c:v>0.62427699999999997</c:v>
                </c:pt>
                <c:pt idx="420">
                  <c:v>0.62427699999999997</c:v>
                </c:pt>
                <c:pt idx="421">
                  <c:v>0.62427699999999997</c:v>
                </c:pt>
                <c:pt idx="422">
                  <c:v>0.62427699999999997</c:v>
                </c:pt>
                <c:pt idx="423">
                  <c:v>0.62427699999999997</c:v>
                </c:pt>
                <c:pt idx="424">
                  <c:v>0.62427699999999997</c:v>
                </c:pt>
                <c:pt idx="425">
                  <c:v>0.62427699999999997</c:v>
                </c:pt>
                <c:pt idx="426">
                  <c:v>0.62427699999999997</c:v>
                </c:pt>
                <c:pt idx="427">
                  <c:v>0.62427699999999997</c:v>
                </c:pt>
                <c:pt idx="428">
                  <c:v>0.63005800000000045</c:v>
                </c:pt>
                <c:pt idx="429">
                  <c:v>0.63005800000000045</c:v>
                </c:pt>
                <c:pt idx="430">
                  <c:v>0.63005800000000045</c:v>
                </c:pt>
                <c:pt idx="431">
                  <c:v>0.63005800000000045</c:v>
                </c:pt>
                <c:pt idx="432">
                  <c:v>0.63005800000000045</c:v>
                </c:pt>
                <c:pt idx="433">
                  <c:v>0.63005800000000045</c:v>
                </c:pt>
                <c:pt idx="434">
                  <c:v>0.63005800000000045</c:v>
                </c:pt>
                <c:pt idx="435">
                  <c:v>0.63005800000000045</c:v>
                </c:pt>
                <c:pt idx="436">
                  <c:v>0.63005800000000045</c:v>
                </c:pt>
                <c:pt idx="437">
                  <c:v>0.63005800000000045</c:v>
                </c:pt>
                <c:pt idx="438">
                  <c:v>0.63005800000000045</c:v>
                </c:pt>
                <c:pt idx="439">
                  <c:v>0.63005800000000045</c:v>
                </c:pt>
                <c:pt idx="440">
                  <c:v>0.63005800000000045</c:v>
                </c:pt>
              </c:numCache>
            </c:numRef>
          </c:yVal>
        </c:ser>
        <c:ser>
          <c:idx val="2"/>
          <c:order val="2"/>
          <c:tx>
            <c:strRef>
              <c:f>DataFile_RAW_FROC!$D$866</c:f>
              <c:strCache>
                <c:ptCount val="1"/>
                <c:pt idx="0">
                  <c:v>Pendant la recon.</c:v>
                </c:pt>
              </c:strCache>
            </c:strRef>
          </c:tx>
          <c:spPr>
            <a:ln w="50800">
              <a:solidFill>
                <a:srgbClr val="00B050"/>
              </a:solidFill>
            </a:ln>
          </c:spPr>
          <c:marker>
            <c:symbol val="none"/>
          </c:marker>
          <c:xVal>
            <c:numRef>
              <c:f>DataFile_RAW_FROC!$A$868:$A$1391</c:f>
              <c:numCache>
                <c:formatCode>General</c:formatCode>
                <c:ptCount val="524"/>
                <c:pt idx="0">
                  <c:v>0</c:v>
                </c:pt>
                <c:pt idx="1">
                  <c:v>0</c:v>
                </c:pt>
                <c:pt idx="2">
                  <c:v>0</c:v>
                </c:pt>
                <c:pt idx="3">
                  <c:v>6.6667000000000004E-2</c:v>
                </c:pt>
                <c:pt idx="4">
                  <c:v>6.6667000000000004E-2</c:v>
                </c:pt>
                <c:pt idx="5">
                  <c:v>0.13333300000000001</c:v>
                </c:pt>
                <c:pt idx="6">
                  <c:v>0.2</c:v>
                </c:pt>
                <c:pt idx="7">
                  <c:v>0.2</c:v>
                </c:pt>
                <c:pt idx="8">
                  <c:v>0.2</c:v>
                </c:pt>
                <c:pt idx="9">
                  <c:v>0.2666670000000001</c:v>
                </c:pt>
                <c:pt idx="10">
                  <c:v>0.33333300000000032</c:v>
                </c:pt>
                <c:pt idx="11">
                  <c:v>0.33333300000000032</c:v>
                </c:pt>
                <c:pt idx="12">
                  <c:v>0.33333300000000032</c:v>
                </c:pt>
                <c:pt idx="13">
                  <c:v>0.33333300000000032</c:v>
                </c:pt>
                <c:pt idx="14">
                  <c:v>0.33333300000000032</c:v>
                </c:pt>
                <c:pt idx="15">
                  <c:v>0.33333300000000032</c:v>
                </c:pt>
                <c:pt idx="16">
                  <c:v>0.4</c:v>
                </c:pt>
                <c:pt idx="17">
                  <c:v>0.466667</c:v>
                </c:pt>
                <c:pt idx="18">
                  <c:v>0.466667</c:v>
                </c:pt>
                <c:pt idx="19">
                  <c:v>0.466667</c:v>
                </c:pt>
                <c:pt idx="20">
                  <c:v>0.466667</c:v>
                </c:pt>
                <c:pt idx="21">
                  <c:v>0.466667</c:v>
                </c:pt>
                <c:pt idx="22">
                  <c:v>0.53333299999999928</c:v>
                </c:pt>
                <c:pt idx="23">
                  <c:v>0.60000000000000042</c:v>
                </c:pt>
                <c:pt idx="24">
                  <c:v>0.60000000000000042</c:v>
                </c:pt>
                <c:pt idx="25">
                  <c:v>0.60000000000000042</c:v>
                </c:pt>
                <c:pt idx="26">
                  <c:v>0.60000000000000042</c:v>
                </c:pt>
                <c:pt idx="27">
                  <c:v>0.60000000000000042</c:v>
                </c:pt>
                <c:pt idx="28">
                  <c:v>0.66666700000000045</c:v>
                </c:pt>
                <c:pt idx="29">
                  <c:v>0.66666700000000045</c:v>
                </c:pt>
                <c:pt idx="30">
                  <c:v>0.66666700000000045</c:v>
                </c:pt>
                <c:pt idx="31">
                  <c:v>0.73333300000000001</c:v>
                </c:pt>
                <c:pt idx="32">
                  <c:v>0.8</c:v>
                </c:pt>
                <c:pt idx="33">
                  <c:v>0.8</c:v>
                </c:pt>
                <c:pt idx="34">
                  <c:v>0.86666699999999997</c:v>
                </c:pt>
                <c:pt idx="35">
                  <c:v>0.86666699999999997</c:v>
                </c:pt>
                <c:pt idx="36">
                  <c:v>0.86666699999999997</c:v>
                </c:pt>
                <c:pt idx="37">
                  <c:v>0.93333299999999941</c:v>
                </c:pt>
                <c:pt idx="38">
                  <c:v>1</c:v>
                </c:pt>
                <c:pt idx="39">
                  <c:v>1.066667</c:v>
                </c:pt>
                <c:pt idx="40">
                  <c:v>1.1333329999999999</c:v>
                </c:pt>
                <c:pt idx="41">
                  <c:v>1.2</c:v>
                </c:pt>
                <c:pt idx="42">
                  <c:v>1.2</c:v>
                </c:pt>
                <c:pt idx="43">
                  <c:v>1.266667</c:v>
                </c:pt>
                <c:pt idx="44">
                  <c:v>1.266667</c:v>
                </c:pt>
                <c:pt idx="45">
                  <c:v>1.3333329999999999</c:v>
                </c:pt>
                <c:pt idx="46">
                  <c:v>1.4</c:v>
                </c:pt>
                <c:pt idx="47">
                  <c:v>1.4666669999999991</c:v>
                </c:pt>
                <c:pt idx="48">
                  <c:v>1.4666669999999991</c:v>
                </c:pt>
                <c:pt idx="49">
                  <c:v>1.5333329999999998</c:v>
                </c:pt>
                <c:pt idx="50">
                  <c:v>1.5333329999999998</c:v>
                </c:pt>
                <c:pt idx="51">
                  <c:v>1.6</c:v>
                </c:pt>
                <c:pt idx="52">
                  <c:v>1.6</c:v>
                </c:pt>
                <c:pt idx="53">
                  <c:v>1.6666669999999999</c:v>
                </c:pt>
                <c:pt idx="54">
                  <c:v>1.7333329999999998</c:v>
                </c:pt>
                <c:pt idx="55">
                  <c:v>1.8</c:v>
                </c:pt>
                <c:pt idx="56">
                  <c:v>1.8666670000000001</c:v>
                </c:pt>
                <c:pt idx="57">
                  <c:v>1.8666670000000001</c:v>
                </c:pt>
                <c:pt idx="58">
                  <c:v>1.933333</c:v>
                </c:pt>
                <c:pt idx="59">
                  <c:v>2</c:v>
                </c:pt>
                <c:pt idx="60">
                  <c:v>2.066666999999998</c:v>
                </c:pt>
                <c:pt idx="61">
                  <c:v>2.1333329999999999</c:v>
                </c:pt>
                <c:pt idx="62">
                  <c:v>2.1333329999999999</c:v>
                </c:pt>
                <c:pt idx="63">
                  <c:v>2.2000000000000002</c:v>
                </c:pt>
                <c:pt idx="64">
                  <c:v>2.2000000000000002</c:v>
                </c:pt>
                <c:pt idx="65">
                  <c:v>2.266667</c:v>
                </c:pt>
                <c:pt idx="66">
                  <c:v>2.3333330000000001</c:v>
                </c:pt>
                <c:pt idx="67">
                  <c:v>2.3333330000000001</c:v>
                </c:pt>
                <c:pt idx="68">
                  <c:v>2.4</c:v>
                </c:pt>
                <c:pt idx="69">
                  <c:v>2.4</c:v>
                </c:pt>
                <c:pt idx="70">
                  <c:v>2.4666669999999984</c:v>
                </c:pt>
                <c:pt idx="71">
                  <c:v>2.5333329999999998</c:v>
                </c:pt>
                <c:pt idx="72">
                  <c:v>2.6</c:v>
                </c:pt>
                <c:pt idx="73">
                  <c:v>2.6666669999999981</c:v>
                </c:pt>
                <c:pt idx="74">
                  <c:v>2.7333330000000018</c:v>
                </c:pt>
                <c:pt idx="75">
                  <c:v>2.7333330000000018</c:v>
                </c:pt>
                <c:pt idx="76">
                  <c:v>2.7333330000000018</c:v>
                </c:pt>
                <c:pt idx="77">
                  <c:v>2.8</c:v>
                </c:pt>
                <c:pt idx="78">
                  <c:v>2.8</c:v>
                </c:pt>
                <c:pt idx="79">
                  <c:v>2.8</c:v>
                </c:pt>
                <c:pt idx="80">
                  <c:v>2.8666669999999979</c:v>
                </c:pt>
                <c:pt idx="81">
                  <c:v>2.8666669999999979</c:v>
                </c:pt>
                <c:pt idx="82">
                  <c:v>2.9333330000000002</c:v>
                </c:pt>
                <c:pt idx="83">
                  <c:v>3</c:v>
                </c:pt>
                <c:pt idx="84">
                  <c:v>3.066666999999998</c:v>
                </c:pt>
                <c:pt idx="85">
                  <c:v>3.066666999999998</c:v>
                </c:pt>
                <c:pt idx="86">
                  <c:v>3.1333329999999999</c:v>
                </c:pt>
                <c:pt idx="87">
                  <c:v>3.2</c:v>
                </c:pt>
                <c:pt idx="88">
                  <c:v>3.2</c:v>
                </c:pt>
                <c:pt idx="89">
                  <c:v>3.266667</c:v>
                </c:pt>
                <c:pt idx="90">
                  <c:v>3.266667</c:v>
                </c:pt>
                <c:pt idx="91">
                  <c:v>3.3333330000000001</c:v>
                </c:pt>
                <c:pt idx="92">
                  <c:v>3.3333330000000001</c:v>
                </c:pt>
                <c:pt idx="93">
                  <c:v>3.4</c:v>
                </c:pt>
                <c:pt idx="94">
                  <c:v>3.4</c:v>
                </c:pt>
                <c:pt idx="95">
                  <c:v>3.4666669999999984</c:v>
                </c:pt>
                <c:pt idx="96">
                  <c:v>3.5333329999999998</c:v>
                </c:pt>
                <c:pt idx="97">
                  <c:v>3.6</c:v>
                </c:pt>
                <c:pt idx="98">
                  <c:v>3.6</c:v>
                </c:pt>
                <c:pt idx="99">
                  <c:v>3.6</c:v>
                </c:pt>
                <c:pt idx="100">
                  <c:v>3.6666669999999981</c:v>
                </c:pt>
                <c:pt idx="101">
                  <c:v>3.6666669999999981</c:v>
                </c:pt>
                <c:pt idx="102">
                  <c:v>3.8</c:v>
                </c:pt>
                <c:pt idx="103">
                  <c:v>3.8</c:v>
                </c:pt>
                <c:pt idx="104">
                  <c:v>3.8666669999999979</c:v>
                </c:pt>
                <c:pt idx="105">
                  <c:v>3.9333330000000002</c:v>
                </c:pt>
                <c:pt idx="106">
                  <c:v>4</c:v>
                </c:pt>
                <c:pt idx="107">
                  <c:v>4.0666669999999998</c:v>
                </c:pt>
                <c:pt idx="108">
                  <c:v>4.1333330000000004</c:v>
                </c:pt>
                <c:pt idx="109">
                  <c:v>4.2</c:v>
                </c:pt>
                <c:pt idx="110">
                  <c:v>4.2666670000000035</c:v>
                </c:pt>
                <c:pt idx="111">
                  <c:v>4.3333329999999997</c:v>
                </c:pt>
                <c:pt idx="112">
                  <c:v>4.4000000000000004</c:v>
                </c:pt>
                <c:pt idx="113">
                  <c:v>4.4666670000000037</c:v>
                </c:pt>
                <c:pt idx="114">
                  <c:v>4.5333329999999998</c:v>
                </c:pt>
                <c:pt idx="115">
                  <c:v>4.5333329999999998</c:v>
                </c:pt>
                <c:pt idx="116">
                  <c:v>4.5999999999999996</c:v>
                </c:pt>
                <c:pt idx="117">
                  <c:v>4.6666670000000003</c:v>
                </c:pt>
                <c:pt idx="118">
                  <c:v>4.6666670000000003</c:v>
                </c:pt>
                <c:pt idx="119">
                  <c:v>4.7333330000000036</c:v>
                </c:pt>
                <c:pt idx="120">
                  <c:v>4.8</c:v>
                </c:pt>
                <c:pt idx="121">
                  <c:v>4.8666669999999996</c:v>
                </c:pt>
                <c:pt idx="122">
                  <c:v>4.9333330000000037</c:v>
                </c:pt>
                <c:pt idx="123">
                  <c:v>4.9333330000000037</c:v>
                </c:pt>
                <c:pt idx="124">
                  <c:v>5</c:v>
                </c:pt>
                <c:pt idx="125">
                  <c:v>5.0666669999999998</c:v>
                </c:pt>
                <c:pt idx="126">
                  <c:v>5.1333330000000004</c:v>
                </c:pt>
                <c:pt idx="127">
                  <c:v>5.2</c:v>
                </c:pt>
                <c:pt idx="128">
                  <c:v>5.2</c:v>
                </c:pt>
                <c:pt idx="129">
                  <c:v>5.2</c:v>
                </c:pt>
                <c:pt idx="130">
                  <c:v>5.2666670000000035</c:v>
                </c:pt>
                <c:pt idx="131">
                  <c:v>5.3333329999999997</c:v>
                </c:pt>
                <c:pt idx="132">
                  <c:v>5.4</c:v>
                </c:pt>
                <c:pt idx="133">
                  <c:v>5.4666670000000037</c:v>
                </c:pt>
                <c:pt idx="134">
                  <c:v>5.5333329999999998</c:v>
                </c:pt>
                <c:pt idx="135">
                  <c:v>5.6</c:v>
                </c:pt>
                <c:pt idx="136">
                  <c:v>5.6666670000000003</c:v>
                </c:pt>
                <c:pt idx="137">
                  <c:v>5.6666670000000003</c:v>
                </c:pt>
                <c:pt idx="138">
                  <c:v>5.7333330000000036</c:v>
                </c:pt>
                <c:pt idx="139">
                  <c:v>5.8</c:v>
                </c:pt>
                <c:pt idx="140">
                  <c:v>5.8666669999999996</c:v>
                </c:pt>
                <c:pt idx="141">
                  <c:v>5.9333330000000037</c:v>
                </c:pt>
                <c:pt idx="142">
                  <c:v>6</c:v>
                </c:pt>
                <c:pt idx="143">
                  <c:v>6.0666669999999998</c:v>
                </c:pt>
                <c:pt idx="144">
                  <c:v>6.0666669999999998</c:v>
                </c:pt>
                <c:pt idx="145">
                  <c:v>6.1333330000000004</c:v>
                </c:pt>
                <c:pt idx="146">
                  <c:v>6.2</c:v>
                </c:pt>
                <c:pt idx="147">
                  <c:v>6.2666670000000035</c:v>
                </c:pt>
                <c:pt idx="148">
                  <c:v>6.3333329999999997</c:v>
                </c:pt>
                <c:pt idx="149">
                  <c:v>6.3333329999999997</c:v>
                </c:pt>
                <c:pt idx="150">
                  <c:v>6.4</c:v>
                </c:pt>
                <c:pt idx="151">
                  <c:v>6.4666670000000037</c:v>
                </c:pt>
                <c:pt idx="152">
                  <c:v>6.5333329999999998</c:v>
                </c:pt>
                <c:pt idx="153">
                  <c:v>6.5333329999999998</c:v>
                </c:pt>
                <c:pt idx="154">
                  <c:v>6.6</c:v>
                </c:pt>
                <c:pt idx="155">
                  <c:v>6.6666670000000003</c:v>
                </c:pt>
                <c:pt idx="156">
                  <c:v>6.6666670000000003</c:v>
                </c:pt>
                <c:pt idx="157">
                  <c:v>6.6666670000000003</c:v>
                </c:pt>
                <c:pt idx="158">
                  <c:v>6.7333330000000036</c:v>
                </c:pt>
                <c:pt idx="159">
                  <c:v>6.7333330000000036</c:v>
                </c:pt>
                <c:pt idx="160">
                  <c:v>6.8</c:v>
                </c:pt>
                <c:pt idx="161">
                  <c:v>6.8666669999999996</c:v>
                </c:pt>
                <c:pt idx="162">
                  <c:v>6.9333330000000037</c:v>
                </c:pt>
                <c:pt idx="163">
                  <c:v>7</c:v>
                </c:pt>
                <c:pt idx="164">
                  <c:v>7.0666669999999998</c:v>
                </c:pt>
                <c:pt idx="165">
                  <c:v>7.1333330000000004</c:v>
                </c:pt>
                <c:pt idx="166">
                  <c:v>7.2</c:v>
                </c:pt>
                <c:pt idx="167">
                  <c:v>7.2666670000000035</c:v>
                </c:pt>
                <c:pt idx="168">
                  <c:v>7.3333329999999997</c:v>
                </c:pt>
                <c:pt idx="169">
                  <c:v>7.4</c:v>
                </c:pt>
                <c:pt idx="170">
                  <c:v>7.4666670000000037</c:v>
                </c:pt>
                <c:pt idx="171">
                  <c:v>7.5333329999999998</c:v>
                </c:pt>
                <c:pt idx="172">
                  <c:v>7.6</c:v>
                </c:pt>
                <c:pt idx="173">
                  <c:v>7.6666670000000003</c:v>
                </c:pt>
                <c:pt idx="174">
                  <c:v>7.7333330000000036</c:v>
                </c:pt>
                <c:pt idx="175">
                  <c:v>7.8</c:v>
                </c:pt>
                <c:pt idx="176">
                  <c:v>7.8</c:v>
                </c:pt>
                <c:pt idx="177">
                  <c:v>7.8</c:v>
                </c:pt>
                <c:pt idx="178">
                  <c:v>7.8</c:v>
                </c:pt>
                <c:pt idx="179">
                  <c:v>7.8666669999999996</c:v>
                </c:pt>
                <c:pt idx="180">
                  <c:v>7.9333330000000037</c:v>
                </c:pt>
                <c:pt idx="181">
                  <c:v>7.9333330000000037</c:v>
                </c:pt>
                <c:pt idx="182">
                  <c:v>8</c:v>
                </c:pt>
                <c:pt idx="183">
                  <c:v>8.0666670000000007</c:v>
                </c:pt>
                <c:pt idx="184">
                  <c:v>8.1333330000000004</c:v>
                </c:pt>
                <c:pt idx="185">
                  <c:v>8.2000000000000011</c:v>
                </c:pt>
                <c:pt idx="186">
                  <c:v>8.2666660000000007</c:v>
                </c:pt>
                <c:pt idx="187">
                  <c:v>8.3333330000000014</c:v>
                </c:pt>
                <c:pt idx="188">
                  <c:v>8.4</c:v>
                </c:pt>
                <c:pt idx="189">
                  <c:v>8.4666660000000071</c:v>
                </c:pt>
                <c:pt idx="190">
                  <c:v>8.533334</c:v>
                </c:pt>
                <c:pt idx="191">
                  <c:v>8.6</c:v>
                </c:pt>
                <c:pt idx="192">
                  <c:v>8.6666670000000003</c:v>
                </c:pt>
                <c:pt idx="193">
                  <c:v>8.7333339999999993</c:v>
                </c:pt>
                <c:pt idx="194">
                  <c:v>8.8000000000000007</c:v>
                </c:pt>
                <c:pt idx="195">
                  <c:v>8.8666670000000067</c:v>
                </c:pt>
                <c:pt idx="196">
                  <c:v>8.9333330000000011</c:v>
                </c:pt>
                <c:pt idx="197">
                  <c:v>9</c:v>
                </c:pt>
                <c:pt idx="198">
                  <c:v>9.0666670000000007</c:v>
                </c:pt>
                <c:pt idx="199">
                  <c:v>9.1333330000000004</c:v>
                </c:pt>
                <c:pt idx="200">
                  <c:v>9.1333330000000004</c:v>
                </c:pt>
                <c:pt idx="201">
                  <c:v>9.2000000000000011</c:v>
                </c:pt>
                <c:pt idx="202">
                  <c:v>9.2666660000000007</c:v>
                </c:pt>
                <c:pt idx="203">
                  <c:v>9.4</c:v>
                </c:pt>
                <c:pt idx="204">
                  <c:v>9.4666660000000071</c:v>
                </c:pt>
                <c:pt idx="205">
                  <c:v>9.6</c:v>
                </c:pt>
                <c:pt idx="206">
                  <c:v>9.6666670000000003</c:v>
                </c:pt>
                <c:pt idx="207">
                  <c:v>9.7333339999999993</c:v>
                </c:pt>
                <c:pt idx="208">
                  <c:v>9.8000000000000007</c:v>
                </c:pt>
                <c:pt idx="209">
                  <c:v>9.8666670000000067</c:v>
                </c:pt>
                <c:pt idx="210">
                  <c:v>9.9333330000000011</c:v>
                </c:pt>
                <c:pt idx="211">
                  <c:v>10</c:v>
                </c:pt>
                <c:pt idx="212">
                  <c:v>10</c:v>
                </c:pt>
                <c:pt idx="213">
                  <c:v>10</c:v>
                </c:pt>
                <c:pt idx="214">
                  <c:v>10</c:v>
                </c:pt>
                <c:pt idx="215">
                  <c:v>10.066667000000002</c:v>
                </c:pt>
                <c:pt idx="216">
                  <c:v>10.133333</c:v>
                </c:pt>
                <c:pt idx="217">
                  <c:v>10.200000000000001</c:v>
                </c:pt>
                <c:pt idx="218">
                  <c:v>10.200000000000001</c:v>
                </c:pt>
                <c:pt idx="219">
                  <c:v>10.266666000000004</c:v>
                </c:pt>
                <c:pt idx="220">
                  <c:v>10.333333</c:v>
                </c:pt>
                <c:pt idx="221">
                  <c:v>10.4</c:v>
                </c:pt>
                <c:pt idx="222">
                  <c:v>10.466666000000007</c:v>
                </c:pt>
                <c:pt idx="223">
                  <c:v>10.533334</c:v>
                </c:pt>
                <c:pt idx="224">
                  <c:v>10.6</c:v>
                </c:pt>
                <c:pt idx="225">
                  <c:v>10.6</c:v>
                </c:pt>
                <c:pt idx="226">
                  <c:v>10.666667</c:v>
                </c:pt>
                <c:pt idx="227">
                  <c:v>10.666667</c:v>
                </c:pt>
                <c:pt idx="228">
                  <c:v>10.733333999999999</c:v>
                </c:pt>
                <c:pt idx="229">
                  <c:v>10.8</c:v>
                </c:pt>
                <c:pt idx="230">
                  <c:v>10.8</c:v>
                </c:pt>
                <c:pt idx="231">
                  <c:v>10.866667000000007</c:v>
                </c:pt>
                <c:pt idx="232">
                  <c:v>10.933333000000001</c:v>
                </c:pt>
                <c:pt idx="233">
                  <c:v>11</c:v>
                </c:pt>
                <c:pt idx="234">
                  <c:v>11.133333</c:v>
                </c:pt>
                <c:pt idx="235">
                  <c:v>11.2</c:v>
                </c:pt>
                <c:pt idx="236">
                  <c:v>11.266666000000004</c:v>
                </c:pt>
                <c:pt idx="237">
                  <c:v>11.333333</c:v>
                </c:pt>
                <c:pt idx="238">
                  <c:v>11.4</c:v>
                </c:pt>
                <c:pt idx="239">
                  <c:v>11.466666000000007</c:v>
                </c:pt>
                <c:pt idx="240">
                  <c:v>11.533334</c:v>
                </c:pt>
                <c:pt idx="241">
                  <c:v>11.6</c:v>
                </c:pt>
                <c:pt idx="242">
                  <c:v>11.666667</c:v>
                </c:pt>
                <c:pt idx="243">
                  <c:v>11.8</c:v>
                </c:pt>
                <c:pt idx="244">
                  <c:v>11.866667000000007</c:v>
                </c:pt>
                <c:pt idx="245">
                  <c:v>11.933333000000001</c:v>
                </c:pt>
                <c:pt idx="246">
                  <c:v>12</c:v>
                </c:pt>
                <c:pt idx="247">
                  <c:v>12.066667000000002</c:v>
                </c:pt>
                <c:pt idx="248">
                  <c:v>12.133333</c:v>
                </c:pt>
                <c:pt idx="249">
                  <c:v>12.2</c:v>
                </c:pt>
                <c:pt idx="250">
                  <c:v>12.333333</c:v>
                </c:pt>
                <c:pt idx="251">
                  <c:v>12.4</c:v>
                </c:pt>
                <c:pt idx="252">
                  <c:v>12.466666000000007</c:v>
                </c:pt>
                <c:pt idx="253">
                  <c:v>12.533334</c:v>
                </c:pt>
                <c:pt idx="254">
                  <c:v>12.6</c:v>
                </c:pt>
                <c:pt idx="255">
                  <c:v>12.666667</c:v>
                </c:pt>
                <c:pt idx="256">
                  <c:v>12.733333999999999</c:v>
                </c:pt>
                <c:pt idx="257">
                  <c:v>12.8</c:v>
                </c:pt>
                <c:pt idx="258">
                  <c:v>12.866667000000007</c:v>
                </c:pt>
                <c:pt idx="259">
                  <c:v>12.933333000000001</c:v>
                </c:pt>
                <c:pt idx="260">
                  <c:v>13</c:v>
                </c:pt>
                <c:pt idx="261">
                  <c:v>13.066667000000002</c:v>
                </c:pt>
                <c:pt idx="262">
                  <c:v>13.133333</c:v>
                </c:pt>
                <c:pt idx="263">
                  <c:v>13.2</c:v>
                </c:pt>
                <c:pt idx="264">
                  <c:v>13.2</c:v>
                </c:pt>
                <c:pt idx="265">
                  <c:v>13.2</c:v>
                </c:pt>
                <c:pt idx="266">
                  <c:v>13.266666000000004</c:v>
                </c:pt>
                <c:pt idx="267">
                  <c:v>13.266666000000004</c:v>
                </c:pt>
                <c:pt idx="268">
                  <c:v>13.4</c:v>
                </c:pt>
                <c:pt idx="269">
                  <c:v>13.466666000000007</c:v>
                </c:pt>
                <c:pt idx="270">
                  <c:v>13.533334</c:v>
                </c:pt>
                <c:pt idx="271">
                  <c:v>13.6</c:v>
                </c:pt>
                <c:pt idx="272">
                  <c:v>13.666667</c:v>
                </c:pt>
                <c:pt idx="273">
                  <c:v>13.733333999999999</c:v>
                </c:pt>
                <c:pt idx="274">
                  <c:v>13.8</c:v>
                </c:pt>
                <c:pt idx="275">
                  <c:v>13.866667000000007</c:v>
                </c:pt>
                <c:pt idx="276">
                  <c:v>13.933333000000001</c:v>
                </c:pt>
                <c:pt idx="277">
                  <c:v>14</c:v>
                </c:pt>
                <c:pt idx="278">
                  <c:v>14.133333</c:v>
                </c:pt>
                <c:pt idx="279">
                  <c:v>14.2</c:v>
                </c:pt>
                <c:pt idx="280">
                  <c:v>14.333333</c:v>
                </c:pt>
                <c:pt idx="281">
                  <c:v>14.4</c:v>
                </c:pt>
                <c:pt idx="282">
                  <c:v>14.466666000000007</c:v>
                </c:pt>
                <c:pt idx="283">
                  <c:v>14.533334</c:v>
                </c:pt>
                <c:pt idx="284">
                  <c:v>14.6</c:v>
                </c:pt>
                <c:pt idx="285">
                  <c:v>14.666667</c:v>
                </c:pt>
                <c:pt idx="286">
                  <c:v>14.733333999999999</c:v>
                </c:pt>
                <c:pt idx="287">
                  <c:v>14.8</c:v>
                </c:pt>
                <c:pt idx="288">
                  <c:v>15</c:v>
                </c:pt>
                <c:pt idx="289">
                  <c:v>15.066667000000002</c:v>
                </c:pt>
                <c:pt idx="290">
                  <c:v>15.133333</c:v>
                </c:pt>
                <c:pt idx="291">
                  <c:v>15.2</c:v>
                </c:pt>
                <c:pt idx="292">
                  <c:v>15.266666000000004</c:v>
                </c:pt>
                <c:pt idx="293">
                  <c:v>15.333333</c:v>
                </c:pt>
                <c:pt idx="294">
                  <c:v>15.4</c:v>
                </c:pt>
                <c:pt idx="295">
                  <c:v>15.533334</c:v>
                </c:pt>
                <c:pt idx="296">
                  <c:v>15.6</c:v>
                </c:pt>
                <c:pt idx="297">
                  <c:v>15.733333999999999</c:v>
                </c:pt>
                <c:pt idx="298">
                  <c:v>15.8</c:v>
                </c:pt>
                <c:pt idx="299">
                  <c:v>15.866667000000007</c:v>
                </c:pt>
                <c:pt idx="300">
                  <c:v>15.933333000000001</c:v>
                </c:pt>
                <c:pt idx="301">
                  <c:v>16</c:v>
                </c:pt>
                <c:pt idx="302">
                  <c:v>16.066668</c:v>
                </c:pt>
                <c:pt idx="303">
                  <c:v>16.133333</c:v>
                </c:pt>
                <c:pt idx="304">
                  <c:v>16.200001</c:v>
                </c:pt>
                <c:pt idx="305">
                  <c:v>16.266665999999987</c:v>
                </c:pt>
                <c:pt idx="306">
                  <c:v>16.333334000000001</c:v>
                </c:pt>
                <c:pt idx="307">
                  <c:v>16.399999999999999</c:v>
                </c:pt>
                <c:pt idx="308">
                  <c:v>16.46666699999998</c:v>
                </c:pt>
                <c:pt idx="309">
                  <c:v>16.533332999999981</c:v>
                </c:pt>
                <c:pt idx="310">
                  <c:v>16.600000000000001</c:v>
                </c:pt>
                <c:pt idx="311">
                  <c:v>16.600000000000001</c:v>
                </c:pt>
                <c:pt idx="312">
                  <c:v>16.666665999999999</c:v>
                </c:pt>
                <c:pt idx="313">
                  <c:v>16.733333999999989</c:v>
                </c:pt>
                <c:pt idx="314">
                  <c:v>16.799999</c:v>
                </c:pt>
                <c:pt idx="315">
                  <c:v>16.866667</c:v>
                </c:pt>
                <c:pt idx="316">
                  <c:v>16.933331999999989</c:v>
                </c:pt>
                <c:pt idx="317">
                  <c:v>17</c:v>
                </c:pt>
                <c:pt idx="318">
                  <c:v>17.066668</c:v>
                </c:pt>
                <c:pt idx="319">
                  <c:v>17.200001</c:v>
                </c:pt>
                <c:pt idx="320">
                  <c:v>17.266665999999987</c:v>
                </c:pt>
                <c:pt idx="321">
                  <c:v>17.333334000000001</c:v>
                </c:pt>
                <c:pt idx="322">
                  <c:v>17.399999999999999</c:v>
                </c:pt>
                <c:pt idx="323">
                  <c:v>17.46666699999998</c:v>
                </c:pt>
                <c:pt idx="324">
                  <c:v>17.533332999999981</c:v>
                </c:pt>
                <c:pt idx="325">
                  <c:v>17.600000000000001</c:v>
                </c:pt>
                <c:pt idx="326">
                  <c:v>17.600000000000001</c:v>
                </c:pt>
                <c:pt idx="327">
                  <c:v>17.666665999999999</c:v>
                </c:pt>
                <c:pt idx="328">
                  <c:v>17.733333999999989</c:v>
                </c:pt>
                <c:pt idx="329">
                  <c:v>17.866667</c:v>
                </c:pt>
                <c:pt idx="330">
                  <c:v>17.933331999999989</c:v>
                </c:pt>
                <c:pt idx="331">
                  <c:v>18</c:v>
                </c:pt>
                <c:pt idx="332">
                  <c:v>18</c:v>
                </c:pt>
                <c:pt idx="333">
                  <c:v>18.066668</c:v>
                </c:pt>
                <c:pt idx="334">
                  <c:v>18.133333</c:v>
                </c:pt>
                <c:pt idx="335">
                  <c:v>18.200001</c:v>
                </c:pt>
                <c:pt idx="336">
                  <c:v>18.266665999999987</c:v>
                </c:pt>
                <c:pt idx="337">
                  <c:v>18.333334000000001</c:v>
                </c:pt>
                <c:pt idx="338">
                  <c:v>18.399999999999999</c:v>
                </c:pt>
                <c:pt idx="339">
                  <c:v>18.533332999999981</c:v>
                </c:pt>
                <c:pt idx="340">
                  <c:v>18.600000000000001</c:v>
                </c:pt>
                <c:pt idx="341">
                  <c:v>18.666665999999999</c:v>
                </c:pt>
                <c:pt idx="342">
                  <c:v>18.733333999999989</c:v>
                </c:pt>
                <c:pt idx="343">
                  <c:v>18.733333999999989</c:v>
                </c:pt>
                <c:pt idx="344">
                  <c:v>18.799999</c:v>
                </c:pt>
                <c:pt idx="345">
                  <c:v>18.933331999999989</c:v>
                </c:pt>
                <c:pt idx="346">
                  <c:v>19</c:v>
                </c:pt>
                <c:pt idx="347">
                  <c:v>19.066668</c:v>
                </c:pt>
                <c:pt idx="348">
                  <c:v>19.133333</c:v>
                </c:pt>
                <c:pt idx="349">
                  <c:v>19.200001</c:v>
                </c:pt>
                <c:pt idx="350">
                  <c:v>19.333334000000001</c:v>
                </c:pt>
                <c:pt idx="351">
                  <c:v>19.399999999999999</c:v>
                </c:pt>
                <c:pt idx="352">
                  <c:v>19.46666699999998</c:v>
                </c:pt>
                <c:pt idx="353">
                  <c:v>19.533332999999981</c:v>
                </c:pt>
                <c:pt idx="354">
                  <c:v>19.533332999999981</c:v>
                </c:pt>
                <c:pt idx="355">
                  <c:v>19.600000000000001</c:v>
                </c:pt>
                <c:pt idx="356">
                  <c:v>19.666665999999999</c:v>
                </c:pt>
                <c:pt idx="357">
                  <c:v>19.799999</c:v>
                </c:pt>
                <c:pt idx="358">
                  <c:v>19.866667</c:v>
                </c:pt>
                <c:pt idx="359">
                  <c:v>20</c:v>
                </c:pt>
                <c:pt idx="360">
                  <c:v>20.066668</c:v>
                </c:pt>
                <c:pt idx="361">
                  <c:v>20.133333</c:v>
                </c:pt>
                <c:pt idx="362">
                  <c:v>20.200001</c:v>
                </c:pt>
                <c:pt idx="363">
                  <c:v>20.266665999999987</c:v>
                </c:pt>
                <c:pt idx="364">
                  <c:v>20.333334000000001</c:v>
                </c:pt>
                <c:pt idx="365">
                  <c:v>20.399999999999999</c:v>
                </c:pt>
                <c:pt idx="366">
                  <c:v>20.46666699999998</c:v>
                </c:pt>
                <c:pt idx="367">
                  <c:v>20.533332999999981</c:v>
                </c:pt>
                <c:pt idx="368">
                  <c:v>20.6</c:v>
                </c:pt>
                <c:pt idx="369">
                  <c:v>20.733333999999989</c:v>
                </c:pt>
                <c:pt idx="370">
                  <c:v>20.799999</c:v>
                </c:pt>
                <c:pt idx="371">
                  <c:v>20.866667</c:v>
                </c:pt>
                <c:pt idx="372">
                  <c:v>20.933331999999989</c:v>
                </c:pt>
                <c:pt idx="373">
                  <c:v>21</c:v>
                </c:pt>
                <c:pt idx="374">
                  <c:v>21.066668</c:v>
                </c:pt>
                <c:pt idx="375">
                  <c:v>21.133333</c:v>
                </c:pt>
                <c:pt idx="376">
                  <c:v>21.200001</c:v>
                </c:pt>
                <c:pt idx="377">
                  <c:v>21.333334000000001</c:v>
                </c:pt>
                <c:pt idx="378">
                  <c:v>21.4</c:v>
                </c:pt>
                <c:pt idx="379">
                  <c:v>21.46666699999998</c:v>
                </c:pt>
                <c:pt idx="380">
                  <c:v>21.6</c:v>
                </c:pt>
                <c:pt idx="381">
                  <c:v>21.666665999999999</c:v>
                </c:pt>
                <c:pt idx="382">
                  <c:v>21.733333999999989</c:v>
                </c:pt>
                <c:pt idx="383">
                  <c:v>21.799999</c:v>
                </c:pt>
                <c:pt idx="384">
                  <c:v>21.866667</c:v>
                </c:pt>
                <c:pt idx="385">
                  <c:v>21.933331999999989</c:v>
                </c:pt>
                <c:pt idx="386">
                  <c:v>22</c:v>
                </c:pt>
                <c:pt idx="387">
                  <c:v>22.066668</c:v>
                </c:pt>
                <c:pt idx="388">
                  <c:v>22.133333</c:v>
                </c:pt>
                <c:pt idx="389">
                  <c:v>22.200001</c:v>
                </c:pt>
                <c:pt idx="390">
                  <c:v>22.266665999999987</c:v>
                </c:pt>
                <c:pt idx="391">
                  <c:v>22.333334000000001</c:v>
                </c:pt>
                <c:pt idx="392">
                  <c:v>22.533332999999981</c:v>
                </c:pt>
                <c:pt idx="393">
                  <c:v>22.6</c:v>
                </c:pt>
                <c:pt idx="394">
                  <c:v>22.666665999999999</c:v>
                </c:pt>
                <c:pt idx="395">
                  <c:v>22.799999</c:v>
                </c:pt>
                <c:pt idx="396">
                  <c:v>22.866667</c:v>
                </c:pt>
                <c:pt idx="397">
                  <c:v>22.933331999999989</c:v>
                </c:pt>
                <c:pt idx="398">
                  <c:v>23</c:v>
                </c:pt>
                <c:pt idx="399">
                  <c:v>23.066668</c:v>
                </c:pt>
                <c:pt idx="400">
                  <c:v>23.133333</c:v>
                </c:pt>
                <c:pt idx="401">
                  <c:v>23.200001</c:v>
                </c:pt>
                <c:pt idx="402">
                  <c:v>23.266665999999987</c:v>
                </c:pt>
                <c:pt idx="403">
                  <c:v>23.333334000000001</c:v>
                </c:pt>
                <c:pt idx="404">
                  <c:v>23.4</c:v>
                </c:pt>
                <c:pt idx="405">
                  <c:v>23.46666699999998</c:v>
                </c:pt>
                <c:pt idx="406">
                  <c:v>23.533332999999981</c:v>
                </c:pt>
                <c:pt idx="407">
                  <c:v>23.6</c:v>
                </c:pt>
                <c:pt idx="408">
                  <c:v>23.666665999999999</c:v>
                </c:pt>
                <c:pt idx="409">
                  <c:v>23.733333999999989</c:v>
                </c:pt>
                <c:pt idx="410">
                  <c:v>23.799999</c:v>
                </c:pt>
                <c:pt idx="411">
                  <c:v>23.866667</c:v>
                </c:pt>
                <c:pt idx="412">
                  <c:v>23.933331999999989</c:v>
                </c:pt>
                <c:pt idx="413">
                  <c:v>24.133333</c:v>
                </c:pt>
                <c:pt idx="414">
                  <c:v>24.200001</c:v>
                </c:pt>
                <c:pt idx="415">
                  <c:v>24.266665999999987</c:v>
                </c:pt>
                <c:pt idx="416">
                  <c:v>24.333334000000001</c:v>
                </c:pt>
                <c:pt idx="417">
                  <c:v>24.4</c:v>
                </c:pt>
                <c:pt idx="418">
                  <c:v>24.46666699999998</c:v>
                </c:pt>
                <c:pt idx="419">
                  <c:v>24.533332999999981</c:v>
                </c:pt>
                <c:pt idx="420">
                  <c:v>24.6</c:v>
                </c:pt>
                <c:pt idx="421">
                  <c:v>24.733333999999989</c:v>
                </c:pt>
                <c:pt idx="422">
                  <c:v>24.866667</c:v>
                </c:pt>
                <c:pt idx="423">
                  <c:v>24.933331999999989</c:v>
                </c:pt>
                <c:pt idx="424">
                  <c:v>25</c:v>
                </c:pt>
                <c:pt idx="425">
                  <c:v>25.066668</c:v>
                </c:pt>
                <c:pt idx="426">
                  <c:v>25.133333</c:v>
                </c:pt>
                <c:pt idx="427">
                  <c:v>25.266665999999987</c:v>
                </c:pt>
                <c:pt idx="428">
                  <c:v>25.333334000000001</c:v>
                </c:pt>
                <c:pt idx="429">
                  <c:v>25.4</c:v>
                </c:pt>
                <c:pt idx="430">
                  <c:v>25.46666699999998</c:v>
                </c:pt>
                <c:pt idx="431">
                  <c:v>25.533332999999981</c:v>
                </c:pt>
                <c:pt idx="432">
                  <c:v>25.6</c:v>
                </c:pt>
                <c:pt idx="433">
                  <c:v>25.666665999999999</c:v>
                </c:pt>
                <c:pt idx="434">
                  <c:v>25.733333999999989</c:v>
                </c:pt>
                <c:pt idx="435">
                  <c:v>25.799999</c:v>
                </c:pt>
                <c:pt idx="436">
                  <c:v>25.866667</c:v>
                </c:pt>
                <c:pt idx="437">
                  <c:v>25.933331999999989</c:v>
                </c:pt>
                <c:pt idx="438">
                  <c:v>26.066668</c:v>
                </c:pt>
                <c:pt idx="439">
                  <c:v>26.133333</c:v>
                </c:pt>
                <c:pt idx="440">
                  <c:v>26.200001</c:v>
                </c:pt>
                <c:pt idx="441">
                  <c:v>26.266665999999987</c:v>
                </c:pt>
                <c:pt idx="442">
                  <c:v>26.333334000000001</c:v>
                </c:pt>
                <c:pt idx="443">
                  <c:v>26.4</c:v>
                </c:pt>
                <c:pt idx="444">
                  <c:v>26.46666699999998</c:v>
                </c:pt>
                <c:pt idx="445">
                  <c:v>26.6</c:v>
                </c:pt>
                <c:pt idx="446">
                  <c:v>26.666665999999999</c:v>
                </c:pt>
                <c:pt idx="447">
                  <c:v>26.733333999999989</c:v>
                </c:pt>
                <c:pt idx="448">
                  <c:v>26.799999</c:v>
                </c:pt>
                <c:pt idx="449">
                  <c:v>26.866667</c:v>
                </c:pt>
                <c:pt idx="450">
                  <c:v>27</c:v>
                </c:pt>
                <c:pt idx="451">
                  <c:v>27.066668</c:v>
                </c:pt>
                <c:pt idx="452">
                  <c:v>27.133333</c:v>
                </c:pt>
                <c:pt idx="453">
                  <c:v>27.200001</c:v>
                </c:pt>
                <c:pt idx="454">
                  <c:v>27.266665999999987</c:v>
                </c:pt>
                <c:pt idx="455">
                  <c:v>27.333334000000001</c:v>
                </c:pt>
                <c:pt idx="456">
                  <c:v>27.4</c:v>
                </c:pt>
                <c:pt idx="457">
                  <c:v>27.46666699999998</c:v>
                </c:pt>
                <c:pt idx="458">
                  <c:v>27.533332999999981</c:v>
                </c:pt>
                <c:pt idx="459">
                  <c:v>27.6</c:v>
                </c:pt>
                <c:pt idx="460">
                  <c:v>27.666665999999999</c:v>
                </c:pt>
                <c:pt idx="461">
                  <c:v>27.799999</c:v>
                </c:pt>
                <c:pt idx="462">
                  <c:v>27.866667</c:v>
                </c:pt>
                <c:pt idx="463">
                  <c:v>27.933331999999989</c:v>
                </c:pt>
                <c:pt idx="464">
                  <c:v>28</c:v>
                </c:pt>
                <c:pt idx="465">
                  <c:v>28.133333</c:v>
                </c:pt>
                <c:pt idx="466">
                  <c:v>28.200001</c:v>
                </c:pt>
                <c:pt idx="467">
                  <c:v>28.266665999999987</c:v>
                </c:pt>
                <c:pt idx="468">
                  <c:v>28.333334000000001</c:v>
                </c:pt>
                <c:pt idx="469">
                  <c:v>28.533332999999981</c:v>
                </c:pt>
                <c:pt idx="470">
                  <c:v>28.6</c:v>
                </c:pt>
                <c:pt idx="471">
                  <c:v>28.666665999999999</c:v>
                </c:pt>
                <c:pt idx="472">
                  <c:v>28.733333999999989</c:v>
                </c:pt>
                <c:pt idx="473">
                  <c:v>28.799999</c:v>
                </c:pt>
                <c:pt idx="474">
                  <c:v>28.866667</c:v>
                </c:pt>
                <c:pt idx="475">
                  <c:v>28.933331999999989</c:v>
                </c:pt>
                <c:pt idx="476">
                  <c:v>29</c:v>
                </c:pt>
                <c:pt idx="477">
                  <c:v>29.200001</c:v>
                </c:pt>
                <c:pt idx="478">
                  <c:v>29.333334000000001</c:v>
                </c:pt>
                <c:pt idx="479">
                  <c:v>29.4</c:v>
                </c:pt>
                <c:pt idx="480">
                  <c:v>29.46666699999998</c:v>
                </c:pt>
                <c:pt idx="481">
                  <c:v>29.6</c:v>
                </c:pt>
                <c:pt idx="482">
                  <c:v>29.733333999999989</c:v>
                </c:pt>
                <c:pt idx="483">
                  <c:v>29.799999</c:v>
                </c:pt>
                <c:pt idx="484">
                  <c:v>29.866667</c:v>
                </c:pt>
                <c:pt idx="485">
                  <c:v>29.866667</c:v>
                </c:pt>
                <c:pt idx="486">
                  <c:v>29.933331999999989</c:v>
                </c:pt>
                <c:pt idx="487">
                  <c:v>30</c:v>
                </c:pt>
                <c:pt idx="488">
                  <c:v>30.133333</c:v>
                </c:pt>
                <c:pt idx="489">
                  <c:v>30.200001</c:v>
                </c:pt>
                <c:pt idx="490">
                  <c:v>30.266665999999987</c:v>
                </c:pt>
                <c:pt idx="491">
                  <c:v>30.333334000000001</c:v>
                </c:pt>
                <c:pt idx="492">
                  <c:v>30.4</c:v>
                </c:pt>
                <c:pt idx="493">
                  <c:v>30.46666699999998</c:v>
                </c:pt>
                <c:pt idx="494">
                  <c:v>30.533332999999981</c:v>
                </c:pt>
                <c:pt idx="495">
                  <c:v>30.6</c:v>
                </c:pt>
                <c:pt idx="496">
                  <c:v>30.666665999999999</c:v>
                </c:pt>
                <c:pt idx="497">
                  <c:v>30.733333999999989</c:v>
                </c:pt>
                <c:pt idx="498">
                  <c:v>30.799999</c:v>
                </c:pt>
                <c:pt idx="499">
                  <c:v>30.866667</c:v>
                </c:pt>
                <c:pt idx="500">
                  <c:v>30.933331999999989</c:v>
                </c:pt>
                <c:pt idx="501">
                  <c:v>31</c:v>
                </c:pt>
                <c:pt idx="502">
                  <c:v>31.066668</c:v>
                </c:pt>
                <c:pt idx="503">
                  <c:v>31.133333</c:v>
                </c:pt>
                <c:pt idx="504">
                  <c:v>31.200001</c:v>
                </c:pt>
                <c:pt idx="505">
                  <c:v>31.266665999999987</c:v>
                </c:pt>
                <c:pt idx="506">
                  <c:v>31.4</c:v>
                </c:pt>
                <c:pt idx="507">
                  <c:v>31.46666699999998</c:v>
                </c:pt>
                <c:pt idx="508">
                  <c:v>31.533332999999981</c:v>
                </c:pt>
                <c:pt idx="509">
                  <c:v>31.6</c:v>
                </c:pt>
                <c:pt idx="510">
                  <c:v>31.666665999999999</c:v>
                </c:pt>
                <c:pt idx="511">
                  <c:v>31.733333999999989</c:v>
                </c:pt>
                <c:pt idx="512">
                  <c:v>31.799999</c:v>
                </c:pt>
                <c:pt idx="513">
                  <c:v>31.866667</c:v>
                </c:pt>
                <c:pt idx="514">
                  <c:v>31.933331999999989</c:v>
                </c:pt>
                <c:pt idx="515">
                  <c:v>32</c:v>
                </c:pt>
                <c:pt idx="516">
                  <c:v>32.066666000000005</c:v>
                </c:pt>
                <c:pt idx="517">
                  <c:v>32.133335000000038</c:v>
                </c:pt>
                <c:pt idx="518">
                  <c:v>32.200001</c:v>
                </c:pt>
                <c:pt idx="519">
                  <c:v>32.266666000000001</c:v>
                </c:pt>
                <c:pt idx="520">
                  <c:v>32.333332000000013</c:v>
                </c:pt>
                <c:pt idx="521">
                  <c:v>32.400002000000001</c:v>
                </c:pt>
                <c:pt idx="522">
                  <c:v>32.466667000000001</c:v>
                </c:pt>
                <c:pt idx="523">
                  <c:v>32.533333000000013</c:v>
                </c:pt>
              </c:numCache>
            </c:numRef>
          </c:xVal>
          <c:yVal>
            <c:numRef>
              <c:f>DataFile_RAW_FROC!$B$868:$B$1391</c:f>
              <c:numCache>
                <c:formatCode>General</c:formatCode>
                <c:ptCount val="524"/>
                <c:pt idx="0">
                  <c:v>5.7800000000000039E-3</c:v>
                </c:pt>
                <c:pt idx="1">
                  <c:v>1.1561000000000009E-2</c:v>
                </c:pt>
                <c:pt idx="2">
                  <c:v>1.7340999999999999E-2</c:v>
                </c:pt>
                <c:pt idx="3">
                  <c:v>1.7340999999999999E-2</c:v>
                </c:pt>
                <c:pt idx="4">
                  <c:v>2.3120999999999982E-2</c:v>
                </c:pt>
                <c:pt idx="5">
                  <c:v>2.3120999999999982E-2</c:v>
                </c:pt>
                <c:pt idx="6">
                  <c:v>2.3120999999999982E-2</c:v>
                </c:pt>
                <c:pt idx="7">
                  <c:v>2.8902000000000001E-2</c:v>
                </c:pt>
                <c:pt idx="8">
                  <c:v>3.4682000000000004E-2</c:v>
                </c:pt>
                <c:pt idx="9">
                  <c:v>3.4682000000000004E-2</c:v>
                </c:pt>
                <c:pt idx="10">
                  <c:v>3.4682000000000004E-2</c:v>
                </c:pt>
                <c:pt idx="11">
                  <c:v>4.046200000000004E-2</c:v>
                </c:pt>
                <c:pt idx="12">
                  <c:v>4.6242999999999986E-2</c:v>
                </c:pt>
                <c:pt idx="13">
                  <c:v>5.2023000000000014E-2</c:v>
                </c:pt>
                <c:pt idx="14">
                  <c:v>5.7803000000000035E-2</c:v>
                </c:pt>
                <c:pt idx="15">
                  <c:v>6.3584000000000002E-2</c:v>
                </c:pt>
                <c:pt idx="16">
                  <c:v>6.3584000000000002E-2</c:v>
                </c:pt>
                <c:pt idx="17">
                  <c:v>6.3584000000000002E-2</c:v>
                </c:pt>
                <c:pt idx="18">
                  <c:v>6.9364000000000051E-2</c:v>
                </c:pt>
                <c:pt idx="19">
                  <c:v>7.5145000000000003E-2</c:v>
                </c:pt>
                <c:pt idx="20">
                  <c:v>8.0925000000000122E-2</c:v>
                </c:pt>
                <c:pt idx="21">
                  <c:v>8.6705000000000046E-2</c:v>
                </c:pt>
                <c:pt idx="22">
                  <c:v>8.6705000000000046E-2</c:v>
                </c:pt>
                <c:pt idx="23">
                  <c:v>8.6705000000000046E-2</c:v>
                </c:pt>
                <c:pt idx="24">
                  <c:v>9.2486000000000013E-2</c:v>
                </c:pt>
                <c:pt idx="25">
                  <c:v>9.8266000000000076E-2</c:v>
                </c:pt>
                <c:pt idx="26">
                  <c:v>0.10404600000000006</c:v>
                </c:pt>
                <c:pt idx="27">
                  <c:v>0.10982699999999999</c:v>
                </c:pt>
                <c:pt idx="28">
                  <c:v>0.10982699999999999</c:v>
                </c:pt>
                <c:pt idx="29">
                  <c:v>0.115607</c:v>
                </c:pt>
                <c:pt idx="30">
                  <c:v>0.12138699999999998</c:v>
                </c:pt>
                <c:pt idx="31">
                  <c:v>0.12138699999999998</c:v>
                </c:pt>
                <c:pt idx="32">
                  <c:v>0.12138699999999998</c:v>
                </c:pt>
                <c:pt idx="33">
                  <c:v>0.127168</c:v>
                </c:pt>
                <c:pt idx="34">
                  <c:v>0.127168</c:v>
                </c:pt>
                <c:pt idx="35">
                  <c:v>0.13294800000000018</c:v>
                </c:pt>
                <c:pt idx="36">
                  <c:v>0.13872799999999999</c:v>
                </c:pt>
                <c:pt idx="37">
                  <c:v>0.13872799999999999</c:v>
                </c:pt>
                <c:pt idx="38">
                  <c:v>0.13872799999999999</c:v>
                </c:pt>
                <c:pt idx="39">
                  <c:v>0.13872799999999999</c:v>
                </c:pt>
                <c:pt idx="40">
                  <c:v>0.13872799999999999</c:v>
                </c:pt>
                <c:pt idx="41">
                  <c:v>0.13872799999999999</c:v>
                </c:pt>
                <c:pt idx="42">
                  <c:v>0.14450900000000011</c:v>
                </c:pt>
                <c:pt idx="43">
                  <c:v>0.14450900000000011</c:v>
                </c:pt>
                <c:pt idx="44">
                  <c:v>0.15028900000000012</c:v>
                </c:pt>
                <c:pt idx="45">
                  <c:v>0.15028900000000012</c:v>
                </c:pt>
                <c:pt idx="46">
                  <c:v>0.15028900000000012</c:v>
                </c:pt>
                <c:pt idx="47">
                  <c:v>0.15028900000000012</c:v>
                </c:pt>
                <c:pt idx="48">
                  <c:v>0.15606900000000018</c:v>
                </c:pt>
                <c:pt idx="49">
                  <c:v>0.15606900000000018</c:v>
                </c:pt>
                <c:pt idx="50">
                  <c:v>0.16184999999999999</c:v>
                </c:pt>
                <c:pt idx="51">
                  <c:v>0.16184999999999999</c:v>
                </c:pt>
                <c:pt idx="52">
                  <c:v>0.16763</c:v>
                </c:pt>
                <c:pt idx="53">
                  <c:v>0.16763</c:v>
                </c:pt>
                <c:pt idx="54">
                  <c:v>0.16763</c:v>
                </c:pt>
                <c:pt idx="55">
                  <c:v>0.16763</c:v>
                </c:pt>
                <c:pt idx="56">
                  <c:v>0.16763</c:v>
                </c:pt>
                <c:pt idx="57">
                  <c:v>0.17341000000000012</c:v>
                </c:pt>
                <c:pt idx="58">
                  <c:v>0.17341000000000012</c:v>
                </c:pt>
                <c:pt idx="59">
                  <c:v>0.17341000000000012</c:v>
                </c:pt>
                <c:pt idx="60">
                  <c:v>0.17341000000000012</c:v>
                </c:pt>
                <c:pt idx="61">
                  <c:v>0.17341000000000012</c:v>
                </c:pt>
                <c:pt idx="62">
                  <c:v>0.17919099999999999</c:v>
                </c:pt>
                <c:pt idx="63">
                  <c:v>0.17919099999999999</c:v>
                </c:pt>
                <c:pt idx="64">
                  <c:v>0.18497100000000011</c:v>
                </c:pt>
                <c:pt idx="65">
                  <c:v>0.18497100000000011</c:v>
                </c:pt>
                <c:pt idx="66">
                  <c:v>0.18497100000000011</c:v>
                </c:pt>
                <c:pt idx="67">
                  <c:v>0.190751</c:v>
                </c:pt>
                <c:pt idx="68">
                  <c:v>0.190751</c:v>
                </c:pt>
                <c:pt idx="69">
                  <c:v>0.19653200000000001</c:v>
                </c:pt>
                <c:pt idx="70">
                  <c:v>0.19653200000000001</c:v>
                </c:pt>
                <c:pt idx="71">
                  <c:v>0.19653200000000001</c:v>
                </c:pt>
                <c:pt idx="72">
                  <c:v>0.19653200000000001</c:v>
                </c:pt>
                <c:pt idx="73">
                  <c:v>0.19653200000000001</c:v>
                </c:pt>
                <c:pt idx="74">
                  <c:v>0.19653200000000001</c:v>
                </c:pt>
                <c:pt idx="75">
                  <c:v>0.20231199999999999</c:v>
                </c:pt>
                <c:pt idx="76">
                  <c:v>0.20809200000000011</c:v>
                </c:pt>
                <c:pt idx="77">
                  <c:v>0.20809200000000011</c:v>
                </c:pt>
                <c:pt idx="78">
                  <c:v>0.21387300000000001</c:v>
                </c:pt>
                <c:pt idx="79">
                  <c:v>0.21965299999999999</c:v>
                </c:pt>
                <c:pt idx="80">
                  <c:v>0.21965299999999999</c:v>
                </c:pt>
                <c:pt idx="81">
                  <c:v>0.22543400000000011</c:v>
                </c:pt>
                <c:pt idx="82">
                  <c:v>0.22543400000000011</c:v>
                </c:pt>
                <c:pt idx="83">
                  <c:v>0.22543400000000011</c:v>
                </c:pt>
                <c:pt idx="84">
                  <c:v>0.22543400000000011</c:v>
                </c:pt>
                <c:pt idx="85">
                  <c:v>0.23121400000000011</c:v>
                </c:pt>
                <c:pt idx="86">
                  <c:v>0.23121400000000011</c:v>
                </c:pt>
                <c:pt idx="87">
                  <c:v>0.23121400000000011</c:v>
                </c:pt>
                <c:pt idx="88">
                  <c:v>0.23699400000000018</c:v>
                </c:pt>
                <c:pt idx="89">
                  <c:v>0.23699400000000018</c:v>
                </c:pt>
                <c:pt idx="90">
                  <c:v>0.24277499999999999</c:v>
                </c:pt>
                <c:pt idx="91">
                  <c:v>0.24277499999999999</c:v>
                </c:pt>
                <c:pt idx="92">
                  <c:v>0.24855500000000011</c:v>
                </c:pt>
                <c:pt idx="93">
                  <c:v>0.24855500000000011</c:v>
                </c:pt>
                <c:pt idx="94">
                  <c:v>0.25433500000000003</c:v>
                </c:pt>
                <c:pt idx="95">
                  <c:v>0.25433500000000003</c:v>
                </c:pt>
                <c:pt idx="96">
                  <c:v>0.25433500000000003</c:v>
                </c:pt>
                <c:pt idx="97">
                  <c:v>0.25433500000000003</c:v>
                </c:pt>
                <c:pt idx="98">
                  <c:v>0.26011600000000001</c:v>
                </c:pt>
                <c:pt idx="99">
                  <c:v>0.26589600000000002</c:v>
                </c:pt>
                <c:pt idx="100">
                  <c:v>0.26589600000000002</c:v>
                </c:pt>
                <c:pt idx="101">
                  <c:v>0.27167600000000008</c:v>
                </c:pt>
                <c:pt idx="102">
                  <c:v>0.27167600000000008</c:v>
                </c:pt>
                <c:pt idx="103">
                  <c:v>0.27745700000000001</c:v>
                </c:pt>
                <c:pt idx="104">
                  <c:v>0.27745700000000001</c:v>
                </c:pt>
                <c:pt idx="105">
                  <c:v>0.27745700000000001</c:v>
                </c:pt>
                <c:pt idx="106">
                  <c:v>0.27745700000000001</c:v>
                </c:pt>
                <c:pt idx="107">
                  <c:v>0.27745700000000001</c:v>
                </c:pt>
                <c:pt idx="108">
                  <c:v>0.27745700000000001</c:v>
                </c:pt>
                <c:pt idx="109">
                  <c:v>0.27745700000000001</c:v>
                </c:pt>
                <c:pt idx="110">
                  <c:v>0.27745700000000001</c:v>
                </c:pt>
                <c:pt idx="111">
                  <c:v>0.27745700000000001</c:v>
                </c:pt>
                <c:pt idx="112">
                  <c:v>0.27745700000000001</c:v>
                </c:pt>
                <c:pt idx="113">
                  <c:v>0.27745700000000001</c:v>
                </c:pt>
                <c:pt idx="114">
                  <c:v>0.27745700000000001</c:v>
                </c:pt>
                <c:pt idx="115">
                  <c:v>0.28323700000000002</c:v>
                </c:pt>
                <c:pt idx="116">
                  <c:v>0.28323700000000002</c:v>
                </c:pt>
                <c:pt idx="117">
                  <c:v>0.28323700000000002</c:v>
                </c:pt>
                <c:pt idx="118">
                  <c:v>0.28901700000000002</c:v>
                </c:pt>
                <c:pt idx="119">
                  <c:v>0.28901700000000002</c:v>
                </c:pt>
                <c:pt idx="120">
                  <c:v>0.28901700000000002</c:v>
                </c:pt>
                <c:pt idx="121">
                  <c:v>0.28901700000000002</c:v>
                </c:pt>
                <c:pt idx="122">
                  <c:v>0.28901700000000002</c:v>
                </c:pt>
                <c:pt idx="123">
                  <c:v>0.294798</c:v>
                </c:pt>
                <c:pt idx="124">
                  <c:v>0.294798</c:v>
                </c:pt>
                <c:pt idx="125">
                  <c:v>0.294798</c:v>
                </c:pt>
                <c:pt idx="126">
                  <c:v>0.294798</c:v>
                </c:pt>
                <c:pt idx="127">
                  <c:v>0.294798</c:v>
                </c:pt>
                <c:pt idx="128">
                  <c:v>0.30057800000000023</c:v>
                </c:pt>
                <c:pt idx="129">
                  <c:v>0.30635800000000035</c:v>
                </c:pt>
                <c:pt idx="130">
                  <c:v>0.30635800000000035</c:v>
                </c:pt>
                <c:pt idx="131">
                  <c:v>0.30635800000000035</c:v>
                </c:pt>
                <c:pt idx="132">
                  <c:v>0.30635800000000035</c:v>
                </c:pt>
                <c:pt idx="133">
                  <c:v>0.30635800000000035</c:v>
                </c:pt>
                <c:pt idx="134">
                  <c:v>0.30635800000000035</c:v>
                </c:pt>
                <c:pt idx="135">
                  <c:v>0.30635800000000035</c:v>
                </c:pt>
                <c:pt idx="136">
                  <c:v>0.30635800000000035</c:v>
                </c:pt>
                <c:pt idx="137">
                  <c:v>0.312139</c:v>
                </c:pt>
                <c:pt idx="138">
                  <c:v>0.312139</c:v>
                </c:pt>
                <c:pt idx="139">
                  <c:v>0.312139</c:v>
                </c:pt>
                <c:pt idx="140">
                  <c:v>0.312139</c:v>
                </c:pt>
                <c:pt idx="141">
                  <c:v>0.312139</c:v>
                </c:pt>
                <c:pt idx="142">
                  <c:v>0.312139</c:v>
                </c:pt>
                <c:pt idx="143">
                  <c:v>0.312139</c:v>
                </c:pt>
                <c:pt idx="144">
                  <c:v>0.31791900000000023</c:v>
                </c:pt>
                <c:pt idx="145">
                  <c:v>0.31791900000000023</c:v>
                </c:pt>
                <c:pt idx="146">
                  <c:v>0.31791900000000023</c:v>
                </c:pt>
                <c:pt idx="147">
                  <c:v>0.31791900000000023</c:v>
                </c:pt>
                <c:pt idx="148">
                  <c:v>0.31791900000000023</c:v>
                </c:pt>
                <c:pt idx="149">
                  <c:v>0.32369900000000001</c:v>
                </c:pt>
                <c:pt idx="150">
                  <c:v>0.32369900000000001</c:v>
                </c:pt>
                <c:pt idx="151">
                  <c:v>0.32369900000000001</c:v>
                </c:pt>
                <c:pt idx="152">
                  <c:v>0.32369900000000001</c:v>
                </c:pt>
                <c:pt idx="153">
                  <c:v>0.32948000000000044</c:v>
                </c:pt>
                <c:pt idx="154">
                  <c:v>0.32948000000000044</c:v>
                </c:pt>
                <c:pt idx="155">
                  <c:v>0.32948000000000044</c:v>
                </c:pt>
                <c:pt idx="156">
                  <c:v>0.33526000000000022</c:v>
                </c:pt>
                <c:pt idx="157">
                  <c:v>0.34104000000000001</c:v>
                </c:pt>
                <c:pt idx="158">
                  <c:v>0.34104000000000001</c:v>
                </c:pt>
                <c:pt idx="159">
                  <c:v>0.34682100000000032</c:v>
                </c:pt>
                <c:pt idx="160">
                  <c:v>0.352601</c:v>
                </c:pt>
                <c:pt idx="161">
                  <c:v>0.352601</c:v>
                </c:pt>
                <c:pt idx="162">
                  <c:v>0.352601</c:v>
                </c:pt>
                <c:pt idx="163">
                  <c:v>0.352601</c:v>
                </c:pt>
                <c:pt idx="164">
                  <c:v>0.352601</c:v>
                </c:pt>
                <c:pt idx="165">
                  <c:v>0.352601</c:v>
                </c:pt>
                <c:pt idx="166">
                  <c:v>0.352601</c:v>
                </c:pt>
                <c:pt idx="167">
                  <c:v>0.352601</c:v>
                </c:pt>
                <c:pt idx="168">
                  <c:v>0.352601</c:v>
                </c:pt>
                <c:pt idx="169">
                  <c:v>0.352601</c:v>
                </c:pt>
                <c:pt idx="170">
                  <c:v>0.352601</c:v>
                </c:pt>
                <c:pt idx="171">
                  <c:v>0.352601</c:v>
                </c:pt>
                <c:pt idx="172">
                  <c:v>0.352601</c:v>
                </c:pt>
                <c:pt idx="173">
                  <c:v>0.352601</c:v>
                </c:pt>
                <c:pt idx="174">
                  <c:v>0.352601</c:v>
                </c:pt>
                <c:pt idx="175">
                  <c:v>0.352601</c:v>
                </c:pt>
                <c:pt idx="176">
                  <c:v>0.35838200000000037</c:v>
                </c:pt>
                <c:pt idx="177">
                  <c:v>0.36416200000000026</c:v>
                </c:pt>
                <c:pt idx="178">
                  <c:v>0.36994200000000027</c:v>
                </c:pt>
                <c:pt idx="179">
                  <c:v>0.36994200000000027</c:v>
                </c:pt>
                <c:pt idx="180">
                  <c:v>0.36994200000000027</c:v>
                </c:pt>
                <c:pt idx="181">
                  <c:v>0.37572300000000008</c:v>
                </c:pt>
                <c:pt idx="182">
                  <c:v>0.37572300000000008</c:v>
                </c:pt>
                <c:pt idx="183">
                  <c:v>0.37572300000000008</c:v>
                </c:pt>
                <c:pt idx="184">
                  <c:v>0.37572300000000008</c:v>
                </c:pt>
                <c:pt idx="185">
                  <c:v>0.37572300000000008</c:v>
                </c:pt>
                <c:pt idx="186">
                  <c:v>0.37572300000000008</c:v>
                </c:pt>
                <c:pt idx="187">
                  <c:v>0.37572300000000008</c:v>
                </c:pt>
                <c:pt idx="188">
                  <c:v>0.37572300000000008</c:v>
                </c:pt>
                <c:pt idx="189">
                  <c:v>0.37572300000000008</c:v>
                </c:pt>
                <c:pt idx="190">
                  <c:v>0.37572300000000008</c:v>
                </c:pt>
                <c:pt idx="191">
                  <c:v>0.37572300000000008</c:v>
                </c:pt>
                <c:pt idx="192">
                  <c:v>0.37572300000000008</c:v>
                </c:pt>
                <c:pt idx="193">
                  <c:v>0.37572300000000008</c:v>
                </c:pt>
                <c:pt idx="194">
                  <c:v>0.37572300000000008</c:v>
                </c:pt>
                <c:pt idx="195">
                  <c:v>0.37572300000000008</c:v>
                </c:pt>
                <c:pt idx="196">
                  <c:v>0.37572300000000008</c:v>
                </c:pt>
                <c:pt idx="197">
                  <c:v>0.37572300000000008</c:v>
                </c:pt>
                <c:pt idx="198">
                  <c:v>0.37572300000000008</c:v>
                </c:pt>
                <c:pt idx="199">
                  <c:v>0.37572300000000008</c:v>
                </c:pt>
                <c:pt idx="200">
                  <c:v>0.38150300000000026</c:v>
                </c:pt>
                <c:pt idx="201">
                  <c:v>0.38150300000000026</c:v>
                </c:pt>
                <c:pt idx="202">
                  <c:v>0.38150300000000026</c:v>
                </c:pt>
                <c:pt idx="203">
                  <c:v>0.38150300000000026</c:v>
                </c:pt>
                <c:pt idx="204">
                  <c:v>0.38150300000000026</c:v>
                </c:pt>
                <c:pt idx="205">
                  <c:v>0.38150300000000026</c:v>
                </c:pt>
                <c:pt idx="206">
                  <c:v>0.38150300000000026</c:v>
                </c:pt>
                <c:pt idx="207">
                  <c:v>0.38150300000000026</c:v>
                </c:pt>
                <c:pt idx="208">
                  <c:v>0.38150300000000026</c:v>
                </c:pt>
                <c:pt idx="209">
                  <c:v>0.38150300000000026</c:v>
                </c:pt>
                <c:pt idx="210">
                  <c:v>0.38150300000000026</c:v>
                </c:pt>
                <c:pt idx="211">
                  <c:v>0.38150300000000026</c:v>
                </c:pt>
                <c:pt idx="212">
                  <c:v>0.38728300000000032</c:v>
                </c:pt>
                <c:pt idx="213">
                  <c:v>0.39306400000000036</c:v>
                </c:pt>
                <c:pt idx="214">
                  <c:v>0.39884400000000036</c:v>
                </c:pt>
                <c:pt idx="215">
                  <c:v>0.39884400000000036</c:v>
                </c:pt>
                <c:pt idx="216">
                  <c:v>0.39884400000000036</c:v>
                </c:pt>
                <c:pt idx="217">
                  <c:v>0.39884400000000036</c:v>
                </c:pt>
                <c:pt idx="218">
                  <c:v>0.40462400000000021</c:v>
                </c:pt>
                <c:pt idx="219">
                  <c:v>0.40462400000000021</c:v>
                </c:pt>
                <c:pt idx="220">
                  <c:v>0.40462400000000021</c:v>
                </c:pt>
                <c:pt idx="221">
                  <c:v>0.40462400000000021</c:v>
                </c:pt>
                <c:pt idx="222">
                  <c:v>0.40462400000000021</c:v>
                </c:pt>
                <c:pt idx="223">
                  <c:v>0.40462400000000021</c:v>
                </c:pt>
                <c:pt idx="224">
                  <c:v>0.40462400000000021</c:v>
                </c:pt>
                <c:pt idx="225">
                  <c:v>0.41040500000000002</c:v>
                </c:pt>
                <c:pt idx="226">
                  <c:v>0.41040500000000002</c:v>
                </c:pt>
                <c:pt idx="227">
                  <c:v>0.41618500000000008</c:v>
                </c:pt>
                <c:pt idx="228">
                  <c:v>0.42196500000000026</c:v>
                </c:pt>
                <c:pt idx="229">
                  <c:v>0.42196500000000026</c:v>
                </c:pt>
                <c:pt idx="230">
                  <c:v>0.42774600000000002</c:v>
                </c:pt>
                <c:pt idx="231">
                  <c:v>0.42774600000000002</c:v>
                </c:pt>
                <c:pt idx="232">
                  <c:v>0.42774600000000002</c:v>
                </c:pt>
                <c:pt idx="233">
                  <c:v>0.43352600000000036</c:v>
                </c:pt>
                <c:pt idx="234">
                  <c:v>0.43352600000000036</c:v>
                </c:pt>
                <c:pt idx="235">
                  <c:v>0.43352600000000036</c:v>
                </c:pt>
                <c:pt idx="236">
                  <c:v>0.43352600000000036</c:v>
                </c:pt>
                <c:pt idx="237">
                  <c:v>0.43930600000000036</c:v>
                </c:pt>
                <c:pt idx="238">
                  <c:v>0.43930600000000036</c:v>
                </c:pt>
                <c:pt idx="239">
                  <c:v>0.43930600000000036</c:v>
                </c:pt>
                <c:pt idx="240">
                  <c:v>0.43930600000000036</c:v>
                </c:pt>
                <c:pt idx="241">
                  <c:v>0.43930600000000036</c:v>
                </c:pt>
                <c:pt idx="242">
                  <c:v>0.43930600000000036</c:v>
                </c:pt>
                <c:pt idx="243">
                  <c:v>0.43930600000000036</c:v>
                </c:pt>
                <c:pt idx="244">
                  <c:v>0.43930600000000036</c:v>
                </c:pt>
                <c:pt idx="245">
                  <c:v>0.43930600000000036</c:v>
                </c:pt>
                <c:pt idx="246">
                  <c:v>0.43930600000000036</c:v>
                </c:pt>
                <c:pt idx="247">
                  <c:v>0.43930600000000036</c:v>
                </c:pt>
                <c:pt idx="248">
                  <c:v>0.43930600000000036</c:v>
                </c:pt>
                <c:pt idx="249">
                  <c:v>0.43930600000000036</c:v>
                </c:pt>
                <c:pt idx="250">
                  <c:v>0.43930600000000036</c:v>
                </c:pt>
                <c:pt idx="251">
                  <c:v>0.43930600000000036</c:v>
                </c:pt>
                <c:pt idx="252">
                  <c:v>0.43930600000000036</c:v>
                </c:pt>
                <c:pt idx="253">
                  <c:v>0.43930600000000036</c:v>
                </c:pt>
                <c:pt idx="254">
                  <c:v>0.43930600000000036</c:v>
                </c:pt>
                <c:pt idx="255">
                  <c:v>0.43930600000000036</c:v>
                </c:pt>
                <c:pt idx="256">
                  <c:v>0.43930600000000036</c:v>
                </c:pt>
                <c:pt idx="257">
                  <c:v>0.43930600000000036</c:v>
                </c:pt>
                <c:pt idx="258">
                  <c:v>0.43930600000000036</c:v>
                </c:pt>
                <c:pt idx="259">
                  <c:v>0.43930600000000036</c:v>
                </c:pt>
                <c:pt idx="260">
                  <c:v>0.43930600000000036</c:v>
                </c:pt>
                <c:pt idx="261">
                  <c:v>0.43930600000000036</c:v>
                </c:pt>
                <c:pt idx="262">
                  <c:v>0.43930600000000036</c:v>
                </c:pt>
                <c:pt idx="263">
                  <c:v>0.44508700000000001</c:v>
                </c:pt>
                <c:pt idx="264">
                  <c:v>0.46242800000000023</c:v>
                </c:pt>
                <c:pt idx="265">
                  <c:v>0.46820800000000001</c:v>
                </c:pt>
                <c:pt idx="266">
                  <c:v>0.46820800000000001</c:v>
                </c:pt>
                <c:pt idx="267">
                  <c:v>0.47398800000000035</c:v>
                </c:pt>
                <c:pt idx="268">
                  <c:v>0.47398800000000035</c:v>
                </c:pt>
                <c:pt idx="269">
                  <c:v>0.47398800000000035</c:v>
                </c:pt>
                <c:pt idx="270">
                  <c:v>0.47398800000000035</c:v>
                </c:pt>
                <c:pt idx="271">
                  <c:v>0.47398800000000035</c:v>
                </c:pt>
                <c:pt idx="272">
                  <c:v>0.47398800000000035</c:v>
                </c:pt>
                <c:pt idx="273">
                  <c:v>0.47398800000000035</c:v>
                </c:pt>
                <c:pt idx="274">
                  <c:v>0.47398800000000035</c:v>
                </c:pt>
                <c:pt idx="275">
                  <c:v>0.47398800000000035</c:v>
                </c:pt>
                <c:pt idx="276">
                  <c:v>0.47398800000000035</c:v>
                </c:pt>
                <c:pt idx="277">
                  <c:v>0.47398800000000035</c:v>
                </c:pt>
                <c:pt idx="278">
                  <c:v>0.47398800000000035</c:v>
                </c:pt>
                <c:pt idx="279">
                  <c:v>0.47398800000000035</c:v>
                </c:pt>
                <c:pt idx="280">
                  <c:v>0.47398800000000035</c:v>
                </c:pt>
                <c:pt idx="281">
                  <c:v>0.47398800000000035</c:v>
                </c:pt>
                <c:pt idx="282">
                  <c:v>0.47398800000000035</c:v>
                </c:pt>
                <c:pt idx="283">
                  <c:v>0.47398800000000035</c:v>
                </c:pt>
                <c:pt idx="284">
                  <c:v>0.47398800000000035</c:v>
                </c:pt>
                <c:pt idx="285">
                  <c:v>0.47398800000000035</c:v>
                </c:pt>
                <c:pt idx="286">
                  <c:v>0.47398800000000035</c:v>
                </c:pt>
                <c:pt idx="287">
                  <c:v>0.47398800000000035</c:v>
                </c:pt>
                <c:pt idx="288">
                  <c:v>0.47398800000000035</c:v>
                </c:pt>
                <c:pt idx="289">
                  <c:v>0.47398800000000035</c:v>
                </c:pt>
                <c:pt idx="290">
                  <c:v>0.47398800000000035</c:v>
                </c:pt>
                <c:pt idx="291">
                  <c:v>0.47398800000000035</c:v>
                </c:pt>
                <c:pt idx="292">
                  <c:v>0.47398800000000035</c:v>
                </c:pt>
                <c:pt idx="293">
                  <c:v>0.47398800000000035</c:v>
                </c:pt>
                <c:pt idx="294">
                  <c:v>0.47398800000000035</c:v>
                </c:pt>
                <c:pt idx="295">
                  <c:v>0.47398800000000035</c:v>
                </c:pt>
                <c:pt idx="296">
                  <c:v>0.47398800000000035</c:v>
                </c:pt>
                <c:pt idx="297">
                  <c:v>0.47398800000000035</c:v>
                </c:pt>
                <c:pt idx="298">
                  <c:v>0.47398800000000035</c:v>
                </c:pt>
                <c:pt idx="299">
                  <c:v>0.47398800000000035</c:v>
                </c:pt>
                <c:pt idx="300">
                  <c:v>0.47398800000000035</c:v>
                </c:pt>
                <c:pt idx="301">
                  <c:v>0.47398800000000035</c:v>
                </c:pt>
                <c:pt idx="302">
                  <c:v>0.47398800000000035</c:v>
                </c:pt>
                <c:pt idx="303">
                  <c:v>0.47398800000000035</c:v>
                </c:pt>
                <c:pt idx="304">
                  <c:v>0.47398800000000035</c:v>
                </c:pt>
                <c:pt idx="305">
                  <c:v>0.47398800000000035</c:v>
                </c:pt>
                <c:pt idx="306">
                  <c:v>0.47398800000000035</c:v>
                </c:pt>
                <c:pt idx="307">
                  <c:v>0.47398800000000035</c:v>
                </c:pt>
                <c:pt idx="308">
                  <c:v>0.47398800000000035</c:v>
                </c:pt>
                <c:pt idx="309">
                  <c:v>0.47398800000000035</c:v>
                </c:pt>
                <c:pt idx="310">
                  <c:v>0.47398800000000035</c:v>
                </c:pt>
                <c:pt idx="311">
                  <c:v>0.479769</c:v>
                </c:pt>
                <c:pt idx="312">
                  <c:v>0.479769</c:v>
                </c:pt>
                <c:pt idx="313">
                  <c:v>0.479769</c:v>
                </c:pt>
                <c:pt idx="314">
                  <c:v>0.479769</c:v>
                </c:pt>
                <c:pt idx="315">
                  <c:v>0.479769</c:v>
                </c:pt>
                <c:pt idx="316">
                  <c:v>0.479769</c:v>
                </c:pt>
                <c:pt idx="317">
                  <c:v>0.479769</c:v>
                </c:pt>
                <c:pt idx="318">
                  <c:v>0.479769</c:v>
                </c:pt>
                <c:pt idx="319">
                  <c:v>0.479769</c:v>
                </c:pt>
                <c:pt idx="320">
                  <c:v>0.479769</c:v>
                </c:pt>
                <c:pt idx="321">
                  <c:v>0.479769</c:v>
                </c:pt>
                <c:pt idx="322">
                  <c:v>0.479769</c:v>
                </c:pt>
                <c:pt idx="323">
                  <c:v>0.479769</c:v>
                </c:pt>
                <c:pt idx="324">
                  <c:v>0.479769</c:v>
                </c:pt>
                <c:pt idx="325">
                  <c:v>0.479769</c:v>
                </c:pt>
                <c:pt idx="326">
                  <c:v>0.48554900000000001</c:v>
                </c:pt>
                <c:pt idx="327">
                  <c:v>0.48554900000000001</c:v>
                </c:pt>
                <c:pt idx="328">
                  <c:v>0.48554900000000001</c:v>
                </c:pt>
                <c:pt idx="329">
                  <c:v>0.48554900000000001</c:v>
                </c:pt>
                <c:pt idx="330">
                  <c:v>0.48554900000000001</c:v>
                </c:pt>
                <c:pt idx="331">
                  <c:v>0.48554900000000001</c:v>
                </c:pt>
                <c:pt idx="332">
                  <c:v>0.49132900000000035</c:v>
                </c:pt>
                <c:pt idx="333">
                  <c:v>0.49132900000000035</c:v>
                </c:pt>
                <c:pt idx="334">
                  <c:v>0.49132900000000035</c:v>
                </c:pt>
                <c:pt idx="335">
                  <c:v>0.49132900000000035</c:v>
                </c:pt>
                <c:pt idx="336">
                  <c:v>0.49132900000000035</c:v>
                </c:pt>
                <c:pt idx="337">
                  <c:v>0.49132900000000035</c:v>
                </c:pt>
                <c:pt idx="338">
                  <c:v>0.49132900000000035</c:v>
                </c:pt>
                <c:pt idx="339">
                  <c:v>0.49132900000000035</c:v>
                </c:pt>
                <c:pt idx="340">
                  <c:v>0.49132900000000035</c:v>
                </c:pt>
                <c:pt idx="341">
                  <c:v>0.49132900000000035</c:v>
                </c:pt>
                <c:pt idx="342">
                  <c:v>0.49132900000000035</c:v>
                </c:pt>
                <c:pt idx="343">
                  <c:v>0.49711000000000022</c:v>
                </c:pt>
                <c:pt idx="344">
                  <c:v>0.49711000000000022</c:v>
                </c:pt>
                <c:pt idx="345">
                  <c:v>0.49711000000000022</c:v>
                </c:pt>
                <c:pt idx="346">
                  <c:v>0.49711000000000022</c:v>
                </c:pt>
                <c:pt idx="347">
                  <c:v>0.49711000000000022</c:v>
                </c:pt>
                <c:pt idx="348">
                  <c:v>0.49711000000000022</c:v>
                </c:pt>
                <c:pt idx="349">
                  <c:v>0.49711000000000022</c:v>
                </c:pt>
                <c:pt idx="350">
                  <c:v>0.49711000000000022</c:v>
                </c:pt>
                <c:pt idx="351">
                  <c:v>0.49711000000000022</c:v>
                </c:pt>
                <c:pt idx="352">
                  <c:v>0.49711000000000022</c:v>
                </c:pt>
                <c:pt idx="353">
                  <c:v>0.49711000000000022</c:v>
                </c:pt>
                <c:pt idx="354">
                  <c:v>0.5028899999999995</c:v>
                </c:pt>
                <c:pt idx="355">
                  <c:v>0.5028899999999995</c:v>
                </c:pt>
                <c:pt idx="356">
                  <c:v>0.5028899999999995</c:v>
                </c:pt>
                <c:pt idx="357">
                  <c:v>0.5028899999999995</c:v>
                </c:pt>
                <c:pt idx="358">
                  <c:v>0.5028899999999995</c:v>
                </c:pt>
                <c:pt idx="359">
                  <c:v>0.5028899999999995</c:v>
                </c:pt>
                <c:pt idx="360">
                  <c:v>0.5028899999999995</c:v>
                </c:pt>
                <c:pt idx="361">
                  <c:v>0.5028899999999995</c:v>
                </c:pt>
                <c:pt idx="362">
                  <c:v>0.5028899999999995</c:v>
                </c:pt>
                <c:pt idx="363">
                  <c:v>0.5028899999999995</c:v>
                </c:pt>
                <c:pt idx="364">
                  <c:v>0.5028899999999995</c:v>
                </c:pt>
                <c:pt idx="365">
                  <c:v>0.5028899999999995</c:v>
                </c:pt>
                <c:pt idx="366">
                  <c:v>0.5028899999999995</c:v>
                </c:pt>
                <c:pt idx="367">
                  <c:v>0.5028899999999995</c:v>
                </c:pt>
                <c:pt idx="368">
                  <c:v>0.5028899999999995</c:v>
                </c:pt>
                <c:pt idx="369">
                  <c:v>0.5028899999999995</c:v>
                </c:pt>
                <c:pt idx="370">
                  <c:v>0.5028899999999995</c:v>
                </c:pt>
                <c:pt idx="371">
                  <c:v>0.5028899999999995</c:v>
                </c:pt>
                <c:pt idx="372">
                  <c:v>0.5028899999999995</c:v>
                </c:pt>
                <c:pt idx="373">
                  <c:v>0.5028899999999995</c:v>
                </c:pt>
                <c:pt idx="374">
                  <c:v>0.5028899999999995</c:v>
                </c:pt>
                <c:pt idx="375">
                  <c:v>0.5028899999999995</c:v>
                </c:pt>
                <c:pt idx="376">
                  <c:v>0.5028899999999995</c:v>
                </c:pt>
                <c:pt idx="377">
                  <c:v>0.5028899999999995</c:v>
                </c:pt>
                <c:pt idx="378">
                  <c:v>0.5028899999999995</c:v>
                </c:pt>
                <c:pt idx="379">
                  <c:v>0.5028899999999995</c:v>
                </c:pt>
                <c:pt idx="380">
                  <c:v>0.5028899999999995</c:v>
                </c:pt>
                <c:pt idx="381">
                  <c:v>0.5028899999999995</c:v>
                </c:pt>
                <c:pt idx="382">
                  <c:v>0.5028899999999995</c:v>
                </c:pt>
                <c:pt idx="383">
                  <c:v>0.5028899999999995</c:v>
                </c:pt>
                <c:pt idx="384">
                  <c:v>0.5028899999999995</c:v>
                </c:pt>
                <c:pt idx="385">
                  <c:v>0.5028899999999995</c:v>
                </c:pt>
                <c:pt idx="386">
                  <c:v>0.5028899999999995</c:v>
                </c:pt>
                <c:pt idx="387">
                  <c:v>0.5028899999999995</c:v>
                </c:pt>
                <c:pt idx="388">
                  <c:v>0.5028899999999995</c:v>
                </c:pt>
                <c:pt idx="389">
                  <c:v>0.5028899999999995</c:v>
                </c:pt>
                <c:pt idx="390">
                  <c:v>0.5028899999999995</c:v>
                </c:pt>
                <c:pt idx="391">
                  <c:v>0.5028899999999995</c:v>
                </c:pt>
                <c:pt idx="392">
                  <c:v>0.5028899999999995</c:v>
                </c:pt>
                <c:pt idx="393">
                  <c:v>0.5028899999999995</c:v>
                </c:pt>
                <c:pt idx="394">
                  <c:v>0.5028899999999995</c:v>
                </c:pt>
                <c:pt idx="395">
                  <c:v>0.5028899999999995</c:v>
                </c:pt>
                <c:pt idx="396">
                  <c:v>0.5028899999999995</c:v>
                </c:pt>
                <c:pt idx="397">
                  <c:v>0.5028899999999995</c:v>
                </c:pt>
                <c:pt idx="398">
                  <c:v>0.5028899999999995</c:v>
                </c:pt>
                <c:pt idx="399">
                  <c:v>0.5028899999999995</c:v>
                </c:pt>
                <c:pt idx="400">
                  <c:v>0.5028899999999995</c:v>
                </c:pt>
                <c:pt idx="401">
                  <c:v>0.5028899999999995</c:v>
                </c:pt>
                <c:pt idx="402">
                  <c:v>0.5028899999999995</c:v>
                </c:pt>
                <c:pt idx="403">
                  <c:v>0.5028899999999995</c:v>
                </c:pt>
                <c:pt idx="404">
                  <c:v>0.5028899999999995</c:v>
                </c:pt>
                <c:pt idx="405">
                  <c:v>0.5028899999999995</c:v>
                </c:pt>
                <c:pt idx="406">
                  <c:v>0.5028899999999995</c:v>
                </c:pt>
                <c:pt idx="407">
                  <c:v>0.5028899999999995</c:v>
                </c:pt>
                <c:pt idx="408">
                  <c:v>0.5028899999999995</c:v>
                </c:pt>
                <c:pt idx="409">
                  <c:v>0.5028899999999995</c:v>
                </c:pt>
                <c:pt idx="410">
                  <c:v>0.5028899999999995</c:v>
                </c:pt>
                <c:pt idx="411">
                  <c:v>0.5028899999999995</c:v>
                </c:pt>
                <c:pt idx="412">
                  <c:v>0.5028899999999995</c:v>
                </c:pt>
                <c:pt idx="413">
                  <c:v>0.5028899999999995</c:v>
                </c:pt>
                <c:pt idx="414">
                  <c:v>0.5028899999999995</c:v>
                </c:pt>
                <c:pt idx="415">
                  <c:v>0.5028899999999995</c:v>
                </c:pt>
                <c:pt idx="416">
                  <c:v>0.5028899999999995</c:v>
                </c:pt>
                <c:pt idx="417">
                  <c:v>0.5028899999999995</c:v>
                </c:pt>
                <c:pt idx="418">
                  <c:v>0.5028899999999995</c:v>
                </c:pt>
                <c:pt idx="419">
                  <c:v>0.5028899999999995</c:v>
                </c:pt>
                <c:pt idx="420">
                  <c:v>0.5028899999999995</c:v>
                </c:pt>
                <c:pt idx="421">
                  <c:v>0.5028899999999995</c:v>
                </c:pt>
                <c:pt idx="422">
                  <c:v>0.5028899999999995</c:v>
                </c:pt>
                <c:pt idx="423">
                  <c:v>0.5028899999999995</c:v>
                </c:pt>
                <c:pt idx="424">
                  <c:v>0.5028899999999995</c:v>
                </c:pt>
                <c:pt idx="425">
                  <c:v>0.5028899999999995</c:v>
                </c:pt>
                <c:pt idx="426">
                  <c:v>0.5028899999999995</c:v>
                </c:pt>
                <c:pt idx="427">
                  <c:v>0.5028899999999995</c:v>
                </c:pt>
                <c:pt idx="428">
                  <c:v>0.5028899999999995</c:v>
                </c:pt>
                <c:pt idx="429">
                  <c:v>0.5028899999999995</c:v>
                </c:pt>
                <c:pt idx="430">
                  <c:v>0.5028899999999995</c:v>
                </c:pt>
                <c:pt idx="431">
                  <c:v>0.5028899999999995</c:v>
                </c:pt>
                <c:pt idx="432">
                  <c:v>0.5028899999999995</c:v>
                </c:pt>
                <c:pt idx="433">
                  <c:v>0.5028899999999995</c:v>
                </c:pt>
                <c:pt idx="434">
                  <c:v>0.5028899999999995</c:v>
                </c:pt>
                <c:pt idx="435">
                  <c:v>0.5028899999999995</c:v>
                </c:pt>
                <c:pt idx="436">
                  <c:v>0.5028899999999995</c:v>
                </c:pt>
                <c:pt idx="437">
                  <c:v>0.5028899999999995</c:v>
                </c:pt>
                <c:pt idx="438">
                  <c:v>0.5028899999999995</c:v>
                </c:pt>
                <c:pt idx="439">
                  <c:v>0.5028899999999995</c:v>
                </c:pt>
                <c:pt idx="440">
                  <c:v>0.5028899999999995</c:v>
                </c:pt>
                <c:pt idx="441">
                  <c:v>0.5028899999999995</c:v>
                </c:pt>
                <c:pt idx="442">
                  <c:v>0.5028899999999995</c:v>
                </c:pt>
                <c:pt idx="443">
                  <c:v>0.5028899999999995</c:v>
                </c:pt>
                <c:pt idx="444">
                  <c:v>0.5028899999999995</c:v>
                </c:pt>
                <c:pt idx="445">
                  <c:v>0.5028899999999995</c:v>
                </c:pt>
                <c:pt idx="446">
                  <c:v>0.5028899999999995</c:v>
                </c:pt>
                <c:pt idx="447">
                  <c:v>0.5028899999999995</c:v>
                </c:pt>
                <c:pt idx="448">
                  <c:v>0.5028899999999995</c:v>
                </c:pt>
                <c:pt idx="449">
                  <c:v>0.5028899999999995</c:v>
                </c:pt>
                <c:pt idx="450">
                  <c:v>0.5028899999999995</c:v>
                </c:pt>
                <c:pt idx="451">
                  <c:v>0.5028899999999995</c:v>
                </c:pt>
                <c:pt idx="452">
                  <c:v>0.5028899999999995</c:v>
                </c:pt>
                <c:pt idx="453">
                  <c:v>0.5028899999999995</c:v>
                </c:pt>
                <c:pt idx="454">
                  <c:v>0.5028899999999995</c:v>
                </c:pt>
                <c:pt idx="455">
                  <c:v>0.5028899999999995</c:v>
                </c:pt>
                <c:pt idx="456">
                  <c:v>0.5028899999999995</c:v>
                </c:pt>
                <c:pt idx="457">
                  <c:v>0.5028899999999995</c:v>
                </c:pt>
                <c:pt idx="458">
                  <c:v>0.5028899999999995</c:v>
                </c:pt>
                <c:pt idx="459">
                  <c:v>0.5028899999999995</c:v>
                </c:pt>
                <c:pt idx="460">
                  <c:v>0.5028899999999995</c:v>
                </c:pt>
                <c:pt idx="461">
                  <c:v>0.5028899999999995</c:v>
                </c:pt>
                <c:pt idx="462">
                  <c:v>0.5028899999999995</c:v>
                </c:pt>
                <c:pt idx="463">
                  <c:v>0.5028899999999995</c:v>
                </c:pt>
                <c:pt idx="464">
                  <c:v>0.5028899999999995</c:v>
                </c:pt>
                <c:pt idx="465">
                  <c:v>0.5028899999999995</c:v>
                </c:pt>
                <c:pt idx="466">
                  <c:v>0.5028899999999995</c:v>
                </c:pt>
                <c:pt idx="467">
                  <c:v>0.5028899999999995</c:v>
                </c:pt>
                <c:pt idx="468">
                  <c:v>0.5028899999999995</c:v>
                </c:pt>
                <c:pt idx="469">
                  <c:v>0.5028899999999995</c:v>
                </c:pt>
                <c:pt idx="470">
                  <c:v>0.5028899999999995</c:v>
                </c:pt>
                <c:pt idx="471">
                  <c:v>0.5028899999999995</c:v>
                </c:pt>
                <c:pt idx="472">
                  <c:v>0.5028899999999995</c:v>
                </c:pt>
                <c:pt idx="473">
                  <c:v>0.5028899999999995</c:v>
                </c:pt>
                <c:pt idx="474">
                  <c:v>0.5028899999999995</c:v>
                </c:pt>
                <c:pt idx="475">
                  <c:v>0.5028899999999995</c:v>
                </c:pt>
                <c:pt idx="476">
                  <c:v>0.5028899999999995</c:v>
                </c:pt>
                <c:pt idx="477">
                  <c:v>0.5028899999999995</c:v>
                </c:pt>
                <c:pt idx="478">
                  <c:v>0.5028899999999995</c:v>
                </c:pt>
                <c:pt idx="479">
                  <c:v>0.5028899999999995</c:v>
                </c:pt>
                <c:pt idx="480">
                  <c:v>0.5028899999999995</c:v>
                </c:pt>
                <c:pt idx="481">
                  <c:v>0.5028899999999995</c:v>
                </c:pt>
                <c:pt idx="482">
                  <c:v>0.5028899999999995</c:v>
                </c:pt>
                <c:pt idx="483">
                  <c:v>0.5028899999999995</c:v>
                </c:pt>
                <c:pt idx="484">
                  <c:v>0.5028899999999995</c:v>
                </c:pt>
                <c:pt idx="485">
                  <c:v>0.50867099999999998</c:v>
                </c:pt>
                <c:pt idx="486">
                  <c:v>0.50867099999999998</c:v>
                </c:pt>
                <c:pt idx="487">
                  <c:v>0.50867099999999998</c:v>
                </c:pt>
                <c:pt idx="488">
                  <c:v>0.50867099999999998</c:v>
                </c:pt>
                <c:pt idx="489">
                  <c:v>0.50867099999999998</c:v>
                </c:pt>
                <c:pt idx="490">
                  <c:v>0.50867099999999998</c:v>
                </c:pt>
                <c:pt idx="491">
                  <c:v>0.50867099999999998</c:v>
                </c:pt>
                <c:pt idx="492">
                  <c:v>0.50867099999999998</c:v>
                </c:pt>
                <c:pt idx="493">
                  <c:v>0.50867099999999998</c:v>
                </c:pt>
                <c:pt idx="494">
                  <c:v>0.50867099999999998</c:v>
                </c:pt>
                <c:pt idx="495">
                  <c:v>0.50867099999999998</c:v>
                </c:pt>
                <c:pt idx="496">
                  <c:v>0.50867099999999998</c:v>
                </c:pt>
                <c:pt idx="497">
                  <c:v>0.50867099999999998</c:v>
                </c:pt>
                <c:pt idx="498">
                  <c:v>0.50867099999999998</c:v>
                </c:pt>
                <c:pt idx="499">
                  <c:v>0.50867099999999998</c:v>
                </c:pt>
                <c:pt idx="500">
                  <c:v>0.50867099999999998</c:v>
                </c:pt>
                <c:pt idx="501">
                  <c:v>0.50867099999999998</c:v>
                </c:pt>
                <c:pt idx="502">
                  <c:v>0.50867099999999998</c:v>
                </c:pt>
                <c:pt idx="503">
                  <c:v>0.50867099999999998</c:v>
                </c:pt>
                <c:pt idx="504">
                  <c:v>0.50867099999999998</c:v>
                </c:pt>
                <c:pt idx="505">
                  <c:v>0.50867099999999998</c:v>
                </c:pt>
                <c:pt idx="506">
                  <c:v>0.50867099999999998</c:v>
                </c:pt>
                <c:pt idx="507">
                  <c:v>0.50867099999999998</c:v>
                </c:pt>
                <c:pt idx="508">
                  <c:v>0.50867099999999998</c:v>
                </c:pt>
                <c:pt idx="509">
                  <c:v>0.50867099999999998</c:v>
                </c:pt>
                <c:pt idx="510">
                  <c:v>0.50867099999999998</c:v>
                </c:pt>
                <c:pt idx="511">
                  <c:v>0.50867099999999998</c:v>
                </c:pt>
                <c:pt idx="512">
                  <c:v>0.50867099999999998</c:v>
                </c:pt>
                <c:pt idx="513">
                  <c:v>0.50867099999999998</c:v>
                </c:pt>
                <c:pt idx="514">
                  <c:v>0.50867099999999998</c:v>
                </c:pt>
                <c:pt idx="515">
                  <c:v>0.50867099999999998</c:v>
                </c:pt>
                <c:pt idx="516">
                  <c:v>0.50867099999999998</c:v>
                </c:pt>
                <c:pt idx="517">
                  <c:v>0.50867099999999998</c:v>
                </c:pt>
                <c:pt idx="518">
                  <c:v>0.50867099999999998</c:v>
                </c:pt>
                <c:pt idx="519">
                  <c:v>0.50867099999999998</c:v>
                </c:pt>
                <c:pt idx="520">
                  <c:v>0.50867099999999998</c:v>
                </c:pt>
                <c:pt idx="521">
                  <c:v>0.50867099999999998</c:v>
                </c:pt>
                <c:pt idx="522">
                  <c:v>0.50867099999999998</c:v>
                </c:pt>
                <c:pt idx="523">
                  <c:v>0.50867099999999998</c:v>
                </c:pt>
              </c:numCache>
            </c:numRef>
          </c:yVal>
        </c:ser>
        <c:ser>
          <c:idx val="1"/>
          <c:order val="3"/>
          <c:tx>
            <c:strRef>
              <c:f>DataFile_RAW_FROC!$D$444</c:f>
              <c:strCache>
                <c:ptCount val="1"/>
                <c:pt idx="0">
                  <c:v>Non corrigée</c:v>
                </c:pt>
              </c:strCache>
            </c:strRef>
          </c:tx>
          <c:spPr>
            <a:ln w="50800">
              <a:solidFill>
                <a:srgbClr val="FF0000"/>
              </a:solidFill>
            </a:ln>
          </c:spPr>
          <c:marker>
            <c:symbol val="none"/>
          </c:marker>
          <c:xVal>
            <c:numRef>
              <c:f>DataFile_RAW_FROC!$A$446:$A$865</c:f>
              <c:numCache>
                <c:formatCode>General</c:formatCode>
                <c:ptCount val="420"/>
                <c:pt idx="0">
                  <c:v>0</c:v>
                </c:pt>
                <c:pt idx="1">
                  <c:v>6.6667000000000004E-2</c:v>
                </c:pt>
                <c:pt idx="2">
                  <c:v>0.13333300000000001</c:v>
                </c:pt>
                <c:pt idx="3">
                  <c:v>0.2</c:v>
                </c:pt>
                <c:pt idx="4">
                  <c:v>0.2</c:v>
                </c:pt>
                <c:pt idx="5">
                  <c:v>0.2</c:v>
                </c:pt>
                <c:pt idx="6">
                  <c:v>0.2666670000000001</c:v>
                </c:pt>
                <c:pt idx="7">
                  <c:v>0.2666670000000001</c:v>
                </c:pt>
                <c:pt idx="8">
                  <c:v>0.33333300000000032</c:v>
                </c:pt>
                <c:pt idx="9">
                  <c:v>0.33333300000000032</c:v>
                </c:pt>
                <c:pt idx="10">
                  <c:v>0.33333300000000032</c:v>
                </c:pt>
                <c:pt idx="11">
                  <c:v>0.33333300000000032</c:v>
                </c:pt>
                <c:pt idx="12">
                  <c:v>0.4</c:v>
                </c:pt>
                <c:pt idx="13">
                  <c:v>0.466667</c:v>
                </c:pt>
                <c:pt idx="14">
                  <c:v>0.53333299999999928</c:v>
                </c:pt>
                <c:pt idx="15">
                  <c:v>0.60000000000000042</c:v>
                </c:pt>
                <c:pt idx="16">
                  <c:v>0.66666700000000045</c:v>
                </c:pt>
                <c:pt idx="17">
                  <c:v>0.73333300000000001</c:v>
                </c:pt>
                <c:pt idx="18">
                  <c:v>0.8</c:v>
                </c:pt>
                <c:pt idx="19">
                  <c:v>0.8</c:v>
                </c:pt>
                <c:pt idx="20">
                  <c:v>0.8</c:v>
                </c:pt>
                <c:pt idx="21">
                  <c:v>0.8</c:v>
                </c:pt>
                <c:pt idx="22">
                  <c:v>0.8</c:v>
                </c:pt>
                <c:pt idx="23">
                  <c:v>0.8</c:v>
                </c:pt>
                <c:pt idx="24">
                  <c:v>0.86666699999999997</c:v>
                </c:pt>
                <c:pt idx="25">
                  <c:v>0.93333299999999941</c:v>
                </c:pt>
                <c:pt idx="26">
                  <c:v>0.93333299999999941</c:v>
                </c:pt>
                <c:pt idx="27">
                  <c:v>1</c:v>
                </c:pt>
                <c:pt idx="28">
                  <c:v>1</c:v>
                </c:pt>
                <c:pt idx="29">
                  <c:v>1</c:v>
                </c:pt>
                <c:pt idx="30">
                  <c:v>1.066667</c:v>
                </c:pt>
                <c:pt idx="31">
                  <c:v>1.066667</c:v>
                </c:pt>
                <c:pt idx="32">
                  <c:v>1.066667</c:v>
                </c:pt>
                <c:pt idx="33">
                  <c:v>1.066667</c:v>
                </c:pt>
                <c:pt idx="34">
                  <c:v>1.066667</c:v>
                </c:pt>
                <c:pt idx="35">
                  <c:v>1.1333329999999999</c:v>
                </c:pt>
                <c:pt idx="36">
                  <c:v>1.1333329999999999</c:v>
                </c:pt>
                <c:pt idx="37">
                  <c:v>1.2</c:v>
                </c:pt>
                <c:pt idx="38">
                  <c:v>1.2</c:v>
                </c:pt>
                <c:pt idx="39">
                  <c:v>1.266667</c:v>
                </c:pt>
                <c:pt idx="40">
                  <c:v>1.3333329999999999</c:v>
                </c:pt>
                <c:pt idx="41">
                  <c:v>1.4</c:v>
                </c:pt>
                <c:pt idx="42">
                  <c:v>1.4666669999999991</c:v>
                </c:pt>
                <c:pt idx="43">
                  <c:v>1.5333329999999998</c:v>
                </c:pt>
                <c:pt idx="44">
                  <c:v>1.5333329999999998</c:v>
                </c:pt>
                <c:pt idx="45">
                  <c:v>1.5333329999999998</c:v>
                </c:pt>
                <c:pt idx="46">
                  <c:v>1.5333329999999998</c:v>
                </c:pt>
                <c:pt idx="47">
                  <c:v>1.5333329999999998</c:v>
                </c:pt>
                <c:pt idx="48">
                  <c:v>1.5333329999999998</c:v>
                </c:pt>
                <c:pt idx="49">
                  <c:v>1.5333329999999998</c:v>
                </c:pt>
                <c:pt idx="50">
                  <c:v>1.5333329999999998</c:v>
                </c:pt>
                <c:pt idx="51">
                  <c:v>1.6666669999999999</c:v>
                </c:pt>
                <c:pt idx="52">
                  <c:v>1.6666669999999999</c:v>
                </c:pt>
                <c:pt idx="53">
                  <c:v>1.7333329999999998</c:v>
                </c:pt>
                <c:pt idx="54">
                  <c:v>1.7333329999999998</c:v>
                </c:pt>
                <c:pt idx="55">
                  <c:v>1.8</c:v>
                </c:pt>
                <c:pt idx="56">
                  <c:v>1.8666670000000001</c:v>
                </c:pt>
                <c:pt idx="57">
                  <c:v>1.8666670000000001</c:v>
                </c:pt>
                <c:pt idx="58">
                  <c:v>1.933333</c:v>
                </c:pt>
                <c:pt idx="59">
                  <c:v>2</c:v>
                </c:pt>
                <c:pt idx="60">
                  <c:v>2</c:v>
                </c:pt>
                <c:pt idx="61">
                  <c:v>2.066666999999998</c:v>
                </c:pt>
                <c:pt idx="62">
                  <c:v>2.1333329999999999</c:v>
                </c:pt>
                <c:pt idx="63">
                  <c:v>2.2000000000000002</c:v>
                </c:pt>
                <c:pt idx="64">
                  <c:v>2.2000000000000002</c:v>
                </c:pt>
                <c:pt idx="65">
                  <c:v>2.266667</c:v>
                </c:pt>
                <c:pt idx="66">
                  <c:v>2.3333330000000001</c:v>
                </c:pt>
                <c:pt idx="67">
                  <c:v>2.4</c:v>
                </c:pt>
                <c:pt idx="68">
                  <c:v>2.4666669999999984</c:v>
                </c:pt>
                <c:pt idx="69">
                  <c:v>2.5333329999999998</c:v>
                </c:pt>
                <c:pt idx="70">
                  <c:v>2.6</c:v>
                </c:pt>
                <c:pt idx="71">
                  <c:v>2.6666669999999981</c:v>
                </c:pt>
                <c:pt idx="72">
                  <c:v>2.7333330000000018</c:v>
                </c:pt>
                <c:pt idx="73">
                  <c:v>2.8</c:v>
                </c:pt>
                <c:pt idx="74">
                  <c:v>2.8666669999999979</c:v>
                </c:pt>
                <c:pt idx="75">
                  <c:v>2.8666669999999979</c:v>
                </c:pt>
                <c:pt idx="76">
                  <c:v>2.9333330000000002</c:v>
                </c:pt>
                <c:pt idx="77">
                  <c:v>3</c:v>
                </c:pt>
                <c:pt idx="78">
                  <c:v>3.066666999999998</c:v>
                </c:pt>
                <c:pt idx="79">
                  <c:v>3.1333329999999999</c:v>
                </c:pt>
                <c:pt idx="80">
                  <c:v>3.2</c:v>
                </c:pt>
                <c:pt idx="81">
                  <c:v>3.266667</c:v>
                </c:pt>
                <c:pt idx="82">
                  <c:v>3.3333330000000001</c:v>
                </c:pt>
                <c:pt idx="83">
                  <c:v>3.3333330000000001</c:v>
                </c:pt>
                <c:pt idx="84">
                  <c:v>3.4</c:v>
                </c:pt>
                <c:pt idx="85">
                  <c:v>3.4</c:v>
                </c:pt>
                <c:pt idx="86">
                  <c:v>3.4</c:v>
                </c:pt>
                <c:pt idx="87">
                  <c:v>3.4666669999999984</c:v>
                </c:pt>
                <c:pt idx="88">
                  <c:v>3.5333329999999998</c:v>
                </c:pt>
                <c:pt idx="89">
                  <c:v>3.5333329999999998</c:v>
                </c:pt>
                <c:pt idx="90">
                  <c:v>3.6</c:v>
                </c:pt>
                <c:pt idx="91">
                  <c:v>3.6</c:v>
                </c:pt>
                <c:pt idx="92">
                  <c:v>3.6666669999999981</c:v>
                </c:pt>
                <c:pt idx="93">
                  <c:v>3.6666669999999981</c:v>
                </c:pt>
                <c:pt idx="94">
                  <c:v>3.6666669999999981</c:v>
                </c:pt>
                <c:pt idx="95">
                  <c:v>3.7333330000000018</c:v>
                </c:pt>
                <c:pt idx="96">
                  <c:v>3.8</c:v>
                </c:pt>
                <c:pt idx="97">
                  <c:v>3.8</c:v>
                </c:pt>
                <c:pt idx="98">
                  <c:v>3.8666669999999979</c:v>
                </c:pt>
                <c:pt idx="99">
                  <c:v>3.9333330000000002</c:v>
                </c:pt>
                <c:pt idx="100">
                  <c:v>3.9333330000000002</c:v>
                </c:pt>
                <c:pt idx="101">
                  <c:v>4</c:v>
                </c:pt>
                <c:pt idx="102">
                  <c:v>4.0666669999999998</c:v>
                </c:pt>
                <c:pt idx="103">
                  <c:v>4.1333330000000004</c:v>
                </c:pt>
                <c:pt idx="104">
                  <c:v>4.2</c:v>
                </c:pt>
                <c:pt idx="105">
                  <c:v>4.2666670000000035</c:v>
                </c:pt>
                <c:pt idx="106">
                  <c:v>4.3333329999999997</c:v>
                </c:pt>
                <c:pt idx="107">
                  <c:v>4.3333329999999997</c:v>
                </c:pt>
                <c:pt idx="108">
                  <c:v>4.3333329999999997</c:v>
                </c:pt>
                <c:pt idx="109">
                  <c:v>4.4000000000000004</c:v>
                </c:pt>
                <c:pt idx="110">
                  <c:v>4.4666670000000037</c:v>
                </c:pt>
                <c:pt idx="111">
                  <c:v>4.5999999999999996</c:v>
                </c:pt>
                <c:pt idx="112">
                  <c:v>4.6666670000000003</c:v>
                </c:pt>
                <c:pt idx="113">
                  <c:v>4.6666670000000003</c:v>
                </c:pt>
                <c:pt idx="114">
                  <c:v>4.6666670000000003</c:v>
                </c:pt>
                <c:pt idx="115">
                  <c:v>4.6666670000000003</c:v>
                </c:pt>
                <c:pt idx="116">
                  <c:v>4.6666670000000003</c:v>
                </c:pt>
                <c:pt idx="117">
                  <c:v>4.8</c:v>
                </c:pt>
                <c:pt idx="118">
                  <c:v>4.8</c:v>
                </c:pt>
                <c:pt idx="119">
                  <c:v>4.8</c:v>
                </c:pt>
                <c:pt idx="120">
                  <c:v>4.8666669999999996</c:v>
                </c:pt>
                <c:pt idx="121">
                  <c:v>4.9333330000000037</c:v>
                </c:pt>
                <c:pt idx="122">
                  <c:v>5</c:v>
                </c:pt>
                <c:pt idx="123">
                  <c:v>5.0666669999999998</c:v>
                </c:pt>
                <c:pt idx="124">
                  <c:v>5.1333330000000004</c:v>
                </c:pt>
                <c:pt idx="125">
                  <c:v>5.2</c:v>
                </c:pt>
                <c:pt idx="126">
                  <c:v>5.2</c:v>
                </c:pt>
                <c:pt idx="127">
                  <c:v>5.2666670000000035</c:v>
                </c:pt>
                <c:pt idx="128">
                  <c:v>5.3333329999999997</c:v>
                </c:pt>
                <c:pt idx="129">
                  <c:v>5.4</c:v>
                </c:pt>
                <c:pt idx="130">
                  <c:v>5.4666670000000037</c:v>
                </c:pt>
                <c:pt idx="131">
                  <c:v>5.4666670000000037</c:v>
                </c:pt>
                <c:pt idx="132">
                  <c:v>5.6</c:v>
                </c:pt>
                <c:pt idx="133">
                  <c:v>5.6666670000000003</c:v>
                </c:pt>
                <c:pt idx="134">
                  <c:v>5.6666670000000003</c:v>
                </c:pt>
                <c:pt idx="135">
                  <c:v>5.7333330000000036</c:v>
                </c:pt>
                <c:pt idx="136">
                  <c:v>5.8</c:v>
                </c:pt>
                <c:pt idx="137">
                  <c:v>5.9333330000000037</c:v>
                </c:pt>
                <c:pt idx="138">
                  <c:v>6</c:v>
                </c:pt>
                <c:pt idx="139">
                  <c:v>6.0666669999999998</c:v>
                </c:pt>
                <c:pt idx="140">
                  <c:v>6.0666669999999998</c:v>
                </c:pt>
                <c:pt idx="141">
                  <c:v>6.1333330000000004</c:v>
                </c:pt>
                <c:pt idx="142">
                  <c:v>6.2</c:v>
                </c:pt>
                <c:pt idx="143">
                  <c:v>6.2666670000000035</c:v>
                </c:pt>
                <c:pt idx="144">
                  <c:v>6.3333329999999997</c:v>
                </c:pt>
                <c:pt idx="145">
                  <c:v>6.4</c:v>
                </c:pt>
                <c:pt idx="146">
                  <c:v>6.4</c:v>
                </c:pt>
                <c:pt idx="147">
                  <c:v>6.4</c:v>
                </c:pt>
                <c:pt idx="148">
                  <c:v>6.4666670000000037</c:v>
                </c:pt>
                <c:pt idx="149">
                  <c:v>6.5333329999999998</c:v>
                </c:pt>
                <c:pt idx="150">
                  <c:v>6.6</c:v>
                </c:pt>
                <c:pt idx="151">
                  <c:v>6.6</c:v>
                </c:pt>
                <c:pt idx="152">
                  <c:v>6.6</c:v>
                </c:pt>
                <c:pt idx="153">
                  <c:v>6.6</c:v>
                </c:pt>
                <c:pt idx="154">
                  <c:v>6.6666670000000003</c:v>
                </c:pt>
                <c:pt idx="155">
                  <c:v>6.6666670000000003</c:v>
                </c:pt>
                <c:pt idx="156">
                  <c:v>6.7333330000000036</c:v>
                </c:pt>
                <c:pt idx="157">
                  <c:v>6.8</c:v>
                </c:pt>
                <c:pt idx="158">
                  <c:v>6.8666669999999996</c:v>
                </c:pt>
                <c:pt idx="159">
                  <c:v>6.9333330000000037</c:v>
                </c:pt>
                <c:pt idx="160">
                  <c:v>7</c:v>
                </c:pt>
                <c:pt idx="161">
                  <c:v>7.0666669999999998</c:v>
                </c:pt>
                <c:pt idx="162">
                  <c:v>7.1333330000000004</c:v>
                </c:pt>
                <c:pt idx="163">
                  <c:v>7.2</c:v>
                </c:pt>
                <c:pt idx="164">
                  <c:v>7.2666670000000035</c:v>
                </c:pt>
                <c:pt idx="165">
                  <c:v>7.3333329999999997</c:v>
                </c:pt>
                <c:pt idx="166">
                  <c:v>7.4</c:v>
                </c:pt>
                <c:pt idx="167">
                  <c:v>7.4666670000000037</c:v>
                </c:pt>
                <c:pt idx="168">
                  <c:v>7.5333329999999998</c:v>
                </c:pt>
                <c:pt idx="169">
                  <c:v>7.6</c:v>
                </c:pt>
                <c:pt idx="170">
                  <c:v>7.6666670000000003</c:v>
                </c:pt>
                <c:pt idx="171">
                  <c:v>7.7333330000000036</c:v>
                </c:pt>
                <c:pt idx="172">
                  <c:v>7.8</c:v>
                </c:pt>
                <c:pt idx="173">
                  <c:v>7.8666669999999996</c:v>
                </c:pt>
                <c:pt idx="174">
                  <c:v>7.9333330000000037</c:v>
                </c:pt>
                <c:pt idx="175">
                  <c:v>8</c:v>
                </c:pt>
                <c:pt idx="176">
                  <c:v>8.0666670000000007</c:v>
                </c:pt>
                <c:pt idx="177">
                  <c:v>8.1333330000000004</c:v>
                </c:pt>
                <c:pt idx="178">
                  <c:v>8.1333330000000004</c:v>
                </c:pt>
                <c:pt idx="179">
                  <c:v>8.2000000000000011</c:v>
                </c:pt>
                <c:pt idx="180">
                  <c:v>8.2000000000000011</c:v>
                </c:pt>
                <c:pt idx="181">
                  <c:v>8.2666660000000007</c:v>
                </c:pt>
                <c:pt idx="182">
                  <c:v>8.3333330000000014</c:v>
                </c:pt>
                <c:pt idx="183">
                  <c:v>8.4</c:v>
                </c:pt>
                <c:pt idx="184">
                  <c:v>8.4</c:v>
                </c:pt>
                <c:pt idx="185">
                  <c:v>8.4666660000000071</c:v>
                </c:pt>
                <c:pt idx="186">
                  <c:v>8.533334</c:v>
                </c:pt>
                <c:pt idx="187">
                  <c:v>8.533334</c:v>
                </c:pt>
                <c:pt idx="188">
                  <c:v>8.6</c:v>
                </c:pt>
                <c:pt idx="189">
                  <c:v>8.6666670000000003</c:v>
                </c:pt>
                <c:pt idx="190">
                  <c:v>8.7333339999999993</c:v>
                </c:pt>
                <c:pt idx="191">
                  <c:v>8.8000000000000007</c:v>
                </c:pt>
                <c:pt idx="192">
                  <c:v>8.8666670000000067</c:v>
                </c:pt>
                <c:pt idx="193">
                  <c:v>8.9333330000000011</c:v>
                </c:pt>
                <c:pt idx="194">
                  <c:v>9</c:v>
                </c:pt>
                <c:pt idx="195">
                  <c:v>9.0666670000000007</c:v>
                </c:pt>
                <c:pt idx="196">
                  <c:v>9.1333330000000004</c:v>
                </c:pt>
                <c:pt idx="197">
                  <c:v>9.2000000000000011</c:v>
                </c:pt>
                <c:pt idx="198">
                  <c:v>9.2666660000000007</c:v>
                </c:pt>
                <c:pt idx="199">
                  <c:v>9.3333330000000014</c:v>
                </c:pt>
                <c:pt idx="200">
                  <c:v>9.4</c:v>
                </c:pt>
                <c:pt idx="201">
                  <c:v>9.4666660000000071</c:v>
                </c:pt>
                <c:pt idx="202">
                  <c:v>9.533334</c:v>
                </c:pt>
                <c:pt idx="203">
                  <c:v>9.6</c:v>
                </c:pt>
                <c:pt idx="204">
                  <c:v>9.6666670000000003</c:v>
                </c:pt>
                <c:pt idx="205">
                  <c:v>9.7333339999999993</c:v>
                </c:pt>
                <c:pt idx="206">
                  <c:v>9.7333339999999993</c:v>
                </c:pt>
                <c:pt idx="207">
                  <c:v>9.8000000000000007</c:v>
                </c:pt>
                <c:pt idx="208">
                  <c:v>9.8000000000000007</c:v>
                </c:pt>
                <c:pt idx="209">
                  <c:v>9.8666670000000067</c:v>
                </c:pt>
                <c:pt idx="210">
                  <c:v>9.9333330000000011</c:v>
                </c:pt>
                <c:pt idx="211">
                  <c:v>10</c:v>
                </c:pt>
                <c:pt idx="212">
                  <c:v>10</c:v>
                </c:pt>
                <c:pt idx="213">
                  <c:v>10</c:v>
                </c:pt>
                <c:pt idx="214">
                  <c:v>10.133333</c:v>
                </c:pt>
                <c:pt idx="215">
                  <c:v>10.200000000000001</c:v>
                </c:pt>
                <c:pt idx="216">
                  <c:v>10.266666000000004</c:v>
                </c:pt>
                <c:pt idx="217">
                  <c:v>10.333333</c:v>
                </c:pt>
                <c:pt idx="218">
                  <c:v>10.333333</c:v>
                </c:pt>
                <c:pt idx="219">
                  <c:v>10.4</c:v>
                </c:pt>
                <c:pt idx="220">
                  <c:v>10.466666000000007</c:v>
                </c:pt>
                <c:pt idx="221">
                  <c:v>10.466666000000007</c:v>
                </c:pt>
                <c:pt idx="222">
                  <c:v>10.533334</c:v>
                </c:pt>
                <c:pt idx="223">
                  <c:v>10.666667</c:v>
                </c:pt>
                <c:pt idx="224">
                  <c:v>10.733333999999999</c:v>
                </c:pt>
                <c:pt idx="225">
                  <c:v>10.8</c:v>
                </c:pt>
                <c:pt idx="226">
                  <c:v>10.866667000000007</c:v>
                </c:pt>
                <c:pt idx="227">
                  <c:v>11</c:v>
                </c:pt>
                <c:pt idx="228">
                  <c:v>11.066667000000002</c:v>
                </c:pt>
                <c:pt idx="229">
                  <c:v>11.266666000000004</c:v>
                </c:pt>
                <c:pt idx="230">
                  <c:v>11.333333</c:v>
                </c:pt>
                <c:pt idx="231">
                  <c:v>11.4</c:v>
                </c:pt>
                <c:pt idx="232">
                  <c:v>11.466666000000007</c:v>
                </c:pt>
                <c:pt idx="233">
                  <c:v>11.533334</c:v>
                </c:pt>
                <c:pt idx="234">
                  <c:v>11.533334</c:v>
                </c:pt>
                <c:pt idx="235">
                  <c:v>11.666667</c:v>
                </c:pt>
                <c:pt idx="236">
                  <c:v>11.733333999999999</c:v>
                </c:pt>
                <c:pt idx="237">
                  <c:v>11.8</c:v>
                </c:pt>
                <c:pt idx="238">
                  <c:v>11.866667000000007</c:v>
                </c:pt>
                <c:pt idx="239">
                  <c:v>11.933333000000001</c:v>
                </c:pt>
                <c:pt idx="240">
                  <c:v>12</c:v>
                </c:pt>
                <c:pt idx="241">
                  <c:v>12.066667000000002</c:v>
                </c:pt>
                <c:pt idx="242">
                  <c:v>12.133333</c:v>
                </c:pt>
                <c:pt idx="243">
                  <c:v>12.133333</c:v>
                </c:pt>
                <c:pt idx="244">
                  <c:v>12.133333</c:v>
                </c:pt>
                <c:pt idx="245">
                  <c:v>12.2</c:v>
                </c:pt>
                <c:pt idx="246">
                  <c:v>12.266666000000004</c:v>
                </c:pt>
                <c:pt idx="247">
                  <c:v>12.333333</c:v>
                </c:pt>
                <c:pt idx="248">
                  <c:v>12.4</c:v>
                </c:pt>
                <c:pt idx="249">
                  <c:v>12.466666000000007</c:v>
                </c:pt>
                <c:pt idx="250">
                  <c:v>12.533334</c:v>
                </c:pt>
                <c:pt idx="251">
                  <c:v>12.6</c:v>
                </c:pt>
                <c:pt idx="252">
                  <c:v>12.666667</c:v>
                </c:pt>
                <c:pt idx="253">
                  <c:v>12.733333999999999</c:v>
                </c:pt>
                <c:pt idx="254">
                  <c:v>12.8</c:v>
                </c:pt>
                <c:pt idx="255">
                  <c:v>12.866667000000007</c:v>
                </c:pt>
                <c:pt idx="256">
                  <c:v>12.933333000000001</c:v>
                </c:pt>
                <c:pt idx="257">
                  <c:v>12.933333000000001</c:v>
                </c:pt>
                <c:pt idx="258">
                  <c:v>13</c:v>
                </c:pt>
                <c:pt idx="259">
                  <c:v>13.066667000000002</c:v>
                </c:pt>
                <c:pt idx="260">
                  <c:v>13.133333</c:v>
                </c:pt>
                <c:pt idx="261">
                  <c:v>13.2</c:v>
                </c:pt>
                <c:pt idx="262">
                  <c:v>13.266666000000004</c:v>
                </c:pt>
                <c:pt idx="263">
                  <c:v>13.333333</c:v>
                </c:pt>
                <c:pt idx="264">
                  <c:v>13.4</c:v>
                </c:pt>
                <c:pt idx="265">
                  <c:v>13.466666000000007</c:v>
                </c:pt>
                <c:pt idx="266">
                  <c:v>13.533334</c:v>
                </c:pt>
                <c:pt idx="267">
                  <c:v>13.533334</c:v>
                </c:pt>
                <c:pt idx="268">
                  <c:v>13.6</c:v>
                </c:pt>
                <c:pt idx="269">
                  <c:v>13.6</c:v>
                </c:pt>
                <c:pt idx="270">
                  <c:v>13.666667</c:v>
                </c:pt>
                <c:pt idx="271">
                  <c:v>13.733333999999999</c:v>
                </c:pt>
                <c:pt idx="272">
                  <c:v>13.733333999999999</c:v>
                </c:pt>
                <c:pt idx="273">
                  <c:v>13.8</c:v>
                </c:pt>
                <c:pt idx="274">
                  <c:v>13.866667000000007</c:v>
                </c:pt>
                <c:pt idx="275">
                  <c:v>13.933333000000001</c:v>
                </c:pt>
                <c:pt idx="276">
                  <c:v>14</c:v>
                </c:pt>
                <c:pt idx="277">
                  <c:v>14.066667000000002</c:v>
                </c:pt>
                <c:pt idx="278">
                  <c:v>14.133333</c:v>
                </c:pt>
                <c:pt idx="279">
                  <c:v>14.2</c:v>
                </c:pt>
                <c:pt idx="280">
                  <c:v>14.266666000000004</c:v>
                </c:pt>
                <c:pt idx="281">
                  <c:v>14.333333</c:v>
                </c:pt>
                <c:pt idx="282">
                  <c:v>14.4</c:v>
                </c:pt>
                <c:pt idx="283">
                  <c:v>14.4</c:v>
                </c:pt>
                <c:pt idx="284">
                  <c:v>14.466666000000007</c:v>
                </c:pt>
                <c:pt idx="285">
                  <c:v>14.533334</c:v>
                </c:pt>
                <c:pt idx="286">
                  <c:v>14.6</c:v>
                </c:pt>
                <c:pt idx="287">
                  <c:v>14.666667</c:v>
                </c:pt>
                <c:pt idx="288">
                  <c:v>14.8</c:v>
                </c:pt>
                <c:pt idx="289">
                  <c:v>14.866667000000007</c:v>
                </c:pt>
                <c:pt idx="290">
                  <c:v>15.133333</c:v>
                </c:pt>
                <c:pt idx="291">
                  <c:v>15.2</c:v>
                </c:pt>
                <c:pt idx="292">
                  <c:v>15.266666000000004</c:v>
                </c:pt>
                <c:pt idx="293">
                  <c:v>15.266666000000004</c:v>
                </c:pt>
                <c:pt idx="294">
                  <c:v>15.333333</c:v>
                </c:pt>
                <c:pt idx="295">
                  <c:v>15.4</c:v>
                </c:pt>
                <c:pt idx="296">
                  <c:v>15.466666000000007</c:v>
                </c:pt>
                <c:pt idx="297">
                  <c:v>15.533334</c:v>
                </c:pt>
                <c:pt idx="298">
                  <c:v>15.6</c:v>
                </c:pt>
                <c:pt idx="299">
                  <c:v>15.666667</c:v>
                </c:pt>
                <c:pt idx="300">
                  <c:v>15.733333999999999</c:v>
                </c:pt>
                <c:pt idx="301">
                  <c:v>15.8</c:v>
                </c:pt>
                <c:pt idx="302">
                  <c:v>15.933333000000001</c:v>
                </c:pt>
                <c:pt idx="303">
                  <c:v>16</c:v>
                </c:pt>
                <c:pt idx="304">
                  <c:v>16.066668</c:v>
                </c:pt>
                <c:pt idx="305">
                  <c:v>16.066668</c:v>
                </c:pt>
                <c:pt idx="306">
                  <c:v>16.133333</c:v>
                </c:pt>
                <c:pt idx="307">
                  <c:v>16.133333</c:v>
                </c:pt>
                <c:pt idx="308">
                  <c:v>16.200001</c:v>
                </c:pt>
                <c:pt idx="309">
                  <c:v>16.266665999999987</c:v>
                </c:pt>
                <c:pt idx="310">
                  <c:v>16.333334000000001</c:v>
                </c:pt>
                <c:pt idx="311">
                  <c:v>16.399999999999999</c:v>
                </c:pt>
                <c:pt idx="312">
                  <c:v>16.46666699999998</c:v>
                </c:pt>
                <c:pt idx="313">
                  <c:v>16.533332999999981</c:v>
                </c:pt>
                <c:pt idx="314">
                  <c:v>16.600000000000001</c:v>
                </c:pt>
                <c:pt idx="315">
                  <c:v>16.666665999999999</c:v>
                </c:pt>
                <c:pt idx="316">
                  <c:v>16.733333999999989</c:v>
                </c:pt>
                <c:pt idx="317">
                  <c:v>16.799999</c:v>
                </c:pt>
                <c:pt idx="318">
                  <c:v>16.866667</c:v>
                </c:pt>
                <c:pt idx="319">
                  <c:v>16.866667</c:v>
                </c:pt>
                <c:pt idx="320">
                  <c:v>16.933331999999989</c:v>
                </c:pt>
                <c:pt idx="321">
                  <c:v>17</c:v>
                </c:pt>
                <c:pt idx="322">
                  <c:v>17.066668</c:v>
                </c:pt>
                <c:pt idx="323">
                  <c:v>17.200001</c:v>
                </c:pt>
                <c:pt idx="324">
                  <c:v>17.200001</c:v>
                </c:pt>
                <c:pt idx="325">
                  <c:v>17.266665999999987</c:v>
                </c:pt>
                <c:pt idx="326">
                  <c:v>17.333334000000001</c:v>
                </c:pt>
                <c:pt idx="327">
                  <c:v>17.399999999999999</c:v>
                </c:pt>
                <c:pt idx="328">
                  <c:v>17.533332999999981</c:v>
                </c:pt>
                <c:pt idx="329">
                  <c:v>17.600000000000001</c:v>
                </c:pt>
                <c:pt idx="330">
                  <c:v>17.666665999999999</c:v>
                </c:pt>
                <c:pt idx="331">
                  <c:v>17.733333999999989</c:v>
                </c:pt>
                <c:pt idx="332">
                  <c:v>17.799999</c:v>
                </c:pt>
                <c:pt idx="333">
                  <c:v>17.933331999999989</c:v>
                </c:pt>
                <c:pt idx="334">
                  <c:v>18</c:v>
                </c:pt>
                <c:pt idx="335">
                  <c:v>18.066668</c:v>
                </c:pt>
                <c:pt idx="336">
                  <c:v>18.133333</c:v>
                </c:pt>
                <c:pt idx="337">
                  <c:v>18.200001</c:v>
                </c:pt>
                <c:pt idx="338">
                  <c:v>18.266665999999987</c:v>
                </c:pt>
                <c:pt idx="339">
                  <c:v>18.333334000000001</c:v>
                </c:pt>
                <c:pt idx="340">
                  <c:v>18.399999999999999</c:v>
                </c:pt>
                <c:pt idx="341">
                  <c:v>18.46666699999998</c:v>
                </c:pt>
                <c:pt idx="342">
                  <c:v>18.600000000000001</c:v>
                </c:pt>
                <c:pt idx="343">
                  <c:v>18.666665999999999</c:v>
                </c:pt>
                <c:pt idx="344">
                  <c:v>18.733333999999989</c:v>
                </c:pt>
                <c:pt idx="345">
                  <c:v>18.799999</c:v>
                </c:pt>
                <c:pt idx="346">
                  <c:v>18.866667</c:v>
                </c:pt>
                <c:pt idx="347">
                  <c:v>18.933331999999989</c:v>
                </c:pt>
                <c:pt idx="348">
                  <c:v>18.933331999999989</c:v>
                </c:pt>
                <c:pt idx="349">
                  <c:v>19</c:v>
                </c:pt>
                <c:pt idx="350">
                  <c:v>19.066668</c:v>
                </c:pt>
                <c:pt idx="351">
                  <c:v>19.133333</c:v>
                </c:pt>
                <c:pt idx="352">
                  <c:v>19.200001</c:v>
                </c:pt>
                <c:pt idx="353">
                  <c:v>19.266665999999987</c:v>
                </c:pt>
                <c:pt idx="354">
                  <c:v>19.333334000000001</c:v>
                </c:pt>
                <c:pt idx="355">
                  <c:v>19.46666699999998</c:v>
                </c:pt>
                <c:pt idx="356">
                  <c:v>19.533332999999981</c:v>
                </c:pt>
                <c:pt idx="357">
                  <c:v>19.600000000000001</c:v>
                </c:pt>
                <c:pt idx="358">
                  <c:v>19.666665999999999</c:v>
                </c:pt>
                <c:pt idx="359">
                  <c:v>19.733333999999989</c:v>
                </c:pt>
                <c:pt idx="360">
                  <c:v>19.799999</c:v>
                </c:pt>
                <c:pt idx="361">
                  <c:v>19.866667</c:v>
                </c:pt>
                <c:pt idx="362">
                  <c:v>19.933331999999989</c:v>
                </c:pt>
                <c:pt idx="363">
                  <c:v>20</c:v>
                </c:pt>
                <c:pt idx="364">
                  <c:v>20.066668</c:v>
                </c:pt>
                <c:pt idx="365">
                  <c:v>20.133333</c:v>
                </c:pt>
                <c:pt idx="366">
                  <c:v>20.200001</c:v>
                </c:pt>
                <c:pt idx="367">
                  <c:v>20.266665999999987</c:v>
                </c:pt>
                <c:pt idx="368">
                  <c:v>20.333334000000001</c:v>
                </c:pt>
                <c:pt idx="369">
                  <c:v>20.399999999999999</c:v>
                </c:pt>
                <c:pt idx="370">
                  <c:v>20.46666699999998</c:v>
                </c:pt>
                <c:pt idx="371">
                  <c:v>20.533332999999981</c:v>
                </c:pt>
                <c:pt idx="372">
                  <c:v>20.6</c:v>
                </c:pt>
                <c:pt idx="373">
                  <c:v>20.666665999999999</c:v>
                </c:pt>
                <c:pt idx="374">
                  <c:v>20.733333999999989</c:v>
                </c:pt>
                <c:pt idx="375">
                  <c:v>20.799999</c:v>
                </c:pt>
                <c:pt idx="376">
                  <c:v>20.866667</c:v>
                </c:pt>
                <c:pt idx="377">
                  <c:v>20.933331999999989</c:v>
                </c:pt>
                <c:pt idx="378">
                  <c:v>21</c:v>
                </c:pt>
                <c:pt idx="379">
                  <c:v>21.066668</c:v>
                </c:pt>
                <c:pt idx="380">
                  <c:v>21.133333</c:v>
                </c:pt>
                <c:pt idx="381">
                  <c:v>21.200001</c:v>
                </c:pt>
                <c:pt idx="382">
                  <c:v>21.266665999999987</c:v>
                </c:pt>
                <c:pt idx="383">
                  <c:v>21.333334000000001</c:v>
                </c:pt>
                <c:pt idx="384">
                  <c:v>21.4</c:v>
                </c:pt>
                <c:pt idx="385">
                  <c:v>21.46666699999998</c:v>
                </c:pt>
                <c:pt idx="386">
                  <c:v>21.533332999999981</c:v>
                </c:pt>
                <c:pt idx="387">
                  <c:v>21.6</c:v>
                </c:pt>
                <c:pt idx="388">
                  <c:v>21.666665999999999</c:v>
                </c:pt>
                <c:pt idx="389">
                  <c:v>21.733333999999989</c:v>
                </c:pt>
                <c:pt idx="390">
                  <c:v>21.799999</c:v>
                </c:pt>
                <c:pt idx="391">
                  <c:v>21.866667</c:v>
                </c:pt>
                <c:pt idx="392">
                  <c:v>21.933331999999989</c:v>
                </c:pt>
                <c:pt idx="393">
                  <c:v>22</c:v>
                </c:pt>
                <c:pt idx="394">
                  <c:v>22.066668</c:v>
                </c:pt>
                <c:pt idx="395">
                  <c:v>22.133333</c:v>
                </c:pt>
                <c:pt idx="396">
                  <c:v>22.200001</c:v>
                </c:pt>
                <c:pt idx="397">
                  <c:v>22.266665999999987</c:v>
                </c:pt>
                <c:pt idx="398">
                  <c:v>22.333334000000001</c:v>
                </c:pt>
                <c:pt idx="399">
                  <c:v>22.4</c:v>
                </c:pt>
                <c:pt idx="400">
                  <c:v>22.46666699999998</c:v>
                </c:pt>
                <c:pt idx="401">
                  <c:v>22.533332999999981</c:v>
                </c:pt>
                <c:pt idx="402">
                  <c:v>22.666665999999999</c:v>
                </c:pt>
                <c:pt idx="403">
                  <c:v>22.733333999999989</c:v>
                </c:pt>
                <c:pt idx="404">
                  <c:v>22.799999</c:v>
                </c:pt>
                <c:pt idx="405">
                  <c:v>22.866667</c:v>
                </c:pt>
                <c:pt idx="406">
                  <c:v>22.933331999999989</c:v>
                </c:pt>
                <c:pt idx="407">
                  <c:v>23</c:v>
                </c:pt>
                <c:pt idx="408">
                  <c:v>23.066668</c:v>
                </c:pt>
                <c:pt idx="409">
                  <c:v>23.133333</c:v>
                </c:pt>
                <c:pt idx="410">
                  <c:v>23.200001</c:v>
                </c:pt>
                <c:pt idx="411">
                  <c:v>23.266665999999987</c:v>
                </c:pt>
                <c:pt idx="412">
                  <c:v>23.266665999999987</c:v>
                </c:pt>
                <c:pt idx="413">
                  <c:v>23.333334000000001</c:v>
                </c:pt>
                <c:pt idx="414">
                  <c:v>23.4</c:v>
                </c:pt>
                <c:pt idx="415">
                  <c:v>23.46666699999998</c:v>
                </c:pt>
                <c:pt idx="416">
                  <c:v>23.533332999999981</c:v>
                </c:pt>
                <c:pt idx="417">
                  <c:v>23.6</c:v>
                </c:pt>
                <c:pt idx="418">
                  <c:v>23.666665999999999</c:v>
                </c:pt>
                <c:pt idx="419">
                  <c:v>23.733333999999989</c:v>
                </c:pt>
              </c:numCache>
            </c:numRef>
          </c:xVal>
          <c:yVal>
            <c:numRef>
              <c:f>DataFile_RAW_FROC!$B$446:$B$865</c:f>
              <c:numCache>
                <c:formatCode>General</c:formatCode>
                <c:ptCount val="420"/>
                <c:pt idx="0">
                  <c:v>5.7800000000000039E-3</c:v>
                </c:pt>
                <c:pt idx="1">
                  <c:v>5.7800000000000039E-3</c:v>
                </c:pt>
                <c:pt idx="2">
                  <c:v>5.7800000000000039E-3</c:v>
                </c:pt>
                <c:pt idx="3">
                  <c:v>5.7800000000000039E-3</c:v>
                </c:pt>
                <c:pt idx="4">
                  <c:v>1.1561000000000009E-2</c:v>
                </c:pt>
                <c:pt idx="5">
                  <c:v>1.7340999999999999E-2</c:v>
                </c:pt>
                <c:pt idx="6">
                  <c:v>1.7340999999999999E-2</c:v>
                </c:pt>
                <c:pt idx="7">
                  <c:v>2.3120999999999982E-2</c:v>
                </c:pt>
                <c:pt idx="8">
                  <c:v>2.3120999999999982E-2</c:v>
                </c:pt>
                <c:pt idx="9">
                  <c:v>2.8902000000000001E-2</c:v>
                </c:pt>
                <c:pt idx="10">
                  <c:v>3.4682000000000004E-2</c:v>
                </c:pt>
                <c:pt idx="11">
                  <c:v>4.046200000000004E-2</c:v>
                </c:pt>
                <c:pt idx="12">
                  <c:v>4.046200000000004E-2</c:v>
                </c:pt>
                <c:pt idx="13">
                  <c:v>4.046200000000004E-2</c:v>
                </c:pt>
                <c:pt idx="14">
                  <c:v>4.046200000000004E-2</c:v>
                </c:pt>
                <c:pt idx="15">
                  <c:v>4.046200000000004E-2</c:v>
                </c:pt>
                <c:pt idx="16">
                  <c:v>4.046200000000004E-2</c:v>
                </c:pt>
                <c:pt idx="17">
                  <c:v>4.046200000000004E-2</c:v>
                </c:pt>
                <c:pt idx="18">
                  <c:v>4.046200000000004E-2</c:v>
                </c:pt>
                <c:pt idx="19">
                  <c:v>4.6242999999999986E-2</c:v>
                </c:pt>
                <c:pt idx="20">
                  <c:v>5.2023000000000014E-2</c:v>
                </c:pt>
                <c:pt idx="21">
                  <c:v>5.7803000000000035E-2</c:v>
                </c:pt>
                <c:pt idx="22">
                  <c:v>6.3584000000000002E-2</c:v>
                </c:pt>
                <c:pt idx="23">
                  <c:v>6.9364000000000051E-2</c:v>
                </c:pt>
                <c:pt idx="24">
                  <c:v>6.9364000000000051E-2</c:v>
                </c:pt>
                <c:pt idx="25">
                  <c:v>6.9364000000000051E-2</c:v>
                </c:pt>
                <c:pt idx="26">
                  <c:v>7.5145000000000003E-2</c:v>
                </c:pt>
                <c:pt idx="27">
                  <c:v>7.5145000000000003E-2</c:v>
                </c:pt>
                <c:pt idx="28">
                  <c:v>8.0925000000000122E-2</c:v>
                </c:pt>
                <c:pt idx="29">
                  <c:v>8.6705000000000046E-2</c:v>
                </c:pt>
                <c:pt idx="30">
                  <c:v>8.6705000000000046E-2</c:v>
                </c:pt>
                <c:pt idx="31">
                  <c:v>9.2486000000000013E-2</c:v>
                </c:pt>
                <c:pt idx="32">
                  <c:v>9.8266000000000076E-2</c:v>
                </c:pt>
                <c:pt idx="33">
                  <c:v>0.10404600000000006</c:v>
                </c:pt>
                <c:pt idx="34">
                  <c:v>0.10982699999999999</c:v>
                </c:pt>
                <c:pt idx="35">
                  <c:v>0.10982699999999999</c:v>
                </c:pt>
                <c:pt idx="36">
                  <c:v>0.115607</c:v>
                </c:pt>
                <c:pt idx="37">
                  <c:v>0.115607</c:v>
                </c:pt>
                <c:pt idx="38">
                  <c:v>0.12138699999999998</c:v>
                </c:pt>
                <c:pt idx="39">
                  <c:v>0.12138699999999998</c:v>
                </c:pt>
                <c:pt idx="40">
                  <c:v>0.12138699999999998</c:v>
                </c:pt>
                <c:pt idx="41">
                  <c:v>0.12138699999999998</c:v>
                </c:pt>
                <c:pt idx="42">
                  <c:v>0.12138699999999998</c:v>
                </c:pt>
                <c:pt idx="43">
                  <c:v>0.12138699999999998</c:v>
                </c:pt>
                <c:pt idx="44">
                  <c:v>0.13294800000000018</c:v>
                </c:pt>
                <c:pt idx="45">
                  <c:v>0.13872799999999999</c:v>
                </c:pt>
                <c:pt idx="46">
                  <c:v>0.14450900000000011</c:v>
                </c:pt>
                <c:pt idx="47">
                  <c:v>0.15028900000000012</c:v>
                </c:pt>
                <c:pt idx="48">
                  <c:v>0.15606900000000018</c:v>
                </c:pt>
                <c:pt idx="49">
                  <c:v>0.16184999999999999</c:v>
                </c:pt>
                <c:pt idx="50">
                  <c:v>0.16763</c:v>
                </c:pt>
                <c:pt idx="51">
                  <c:v>0.16763</c:v>
                </c:pt>
                <c:pt idx="52">
                  <c:v>0.17341000000000012</c:v>
                </c:pt>
                <c:pt idx="53">
                  <c:v>0.17341000000000012</c:v>
                </c:pt>
                <c:pt idx="54">
                  <c:v>0.17919099999999999</c:v>
                </c:pt>
                <c:pt idx="55">
                  <c:v>0.17919099999999999</c:v>
                </c:pt>
                <c:pt idx="56">
                  <c:v>0.17919099999999999</c:v>
                </c:pt>
                <c:pt idx="57">
                  <c:v>0.18497100000000011</c:v>
                </c:pt>
                <c:pt idx="58">
                  <c:v>0.18497100000000011</c:v>
                </c:pt>
                <c:pt idx="59">
                  <c:v>0.18497100000000011</c:v>
                </c:pt>
                <c:pt idx="60">
                  <c:v>0.190751</c:v>
                </c:pt>
                <c:pt idx="61">
                  <c:v>0.190751</c:v>
                </c:pt>
                <c:pt idx="62">
                  <c:v>0.190751</c:v>
                </c:pt>
                <c:pt idx="63">
                  <c:v>0.190751</c:v>
                </c:pt>
                <c:pt idx="64">
                  <c:v>0.19653200000000001</c:v>
                </c:pt>
                <c:pt idx="65">
                  <c:v>0.19653200000000001</c:v>
                </c:pt>
                <c:pt idx="66">
                  <c:v>0.19653200000000001</c:v>
                </c:pt>
                <c:pt idx="67">
                  <c:v>0.19653200000000001</c:v>
                </c:pt>
                <c:pt idx="68">
                  <c:v>0.19653200000000001</c:v>
                </c:pt>
                <c:pt idx="69">
                  <c:v>0.19653200000000001</c:v>
                </c:pt>
                <c:pt idx="70">
                  <c:v>0.19653200000000001</c:v>
                </c:pt>
                <c:pt idx="71">
                  <c:v>0.19653200000000001</c:v>
                </c:pt>
                <c:pt idx="72">
                  <c:v>0.19653200000000001</c:v>
                </c:pt>
                <c:pt idx="73">
                  <c:v>0.20231199999999999</c:v>
                </c:pt>
                <c:pt idx="74">
                  <c:v>0.20231199999999999</c:v>
                </c:pt>
                <c:pt idx="75">
                  <c:v>0.20809200000000011</c:v>
                </c:pt>
                <c:pt idx="76">
                  <c:v>0.20809200000000011</c:v>
                </c:pt>
                <c:pt idx="77">
                  <c:v>0.20809200000000011</c:v>
                </c:pt>
                <c:pt idx="78">
                  <c:v>0.20809200000000011</c:v>
                </c:pt>
                <c:pt idx="79">
                  <c:v>0.20809200000000011</c:v>
                </c:pt>
                <c:pt idx="80">
                  <c:v>0.20809200000000011</c:v>
                </c:pt>
                <c:pt idx="81">
                  <c:v>0.20809200000000011</c:v>
                </c:pt>
                <c:pt idx="82">
                  <c:v>0.20809200000000011</c:v>
                </c:pt>
                <c:pt idx="83">
                  <c:v>0.21387300000000001</c:v>
                </c:pt>
                <c:pt idx="84">
                  <c:v>0.21387300000000001</c:v>
                </c:pt>
                <c:pt idx="85">
                  <c:v>0.21965299999999999</c:v>
                </c:pt>
                <c:pt idx="86">
                  <c:v>0.22543400000000011</c:v>
                </c:pt>
                <c:pt idx="87">
                  <c:v>0.22543400000000011</c:v>
                </c:pt>
                <c:pt idx="88">
                  <c:v>0.22543400000000011</c:v>
                </c:pt>
                <c:pt idx="89">
                  <c:v>0.23121400000000011</c:v>
                </c:pt>
                <c:pt idx="90">
                  <c:v>0.23121400000000011</c:v>
                </c:pt>
                <c:pt idx="91">
                  <c:v>0.23699400000000018</c:v>
                </c:pt>
                <c:pt idx="92">
                  <c:v>0.23699400000000018</c:v>
                </c:pt>
                <c:pt idx="93">
                  <c:v>0.24277499999999999</c:v>
                </c:pt>
                <c:pt idx="94">
                  <c:v>0.24855500000000011</c:v>
                </c:pt>
                <c:pt idx="95">
                  <c:v>0.24855500000000011</c:v>
                </c:pt>
                <c:pt idx="96">
                  <c:v>0.24855500000000011</c:v>
                </c:pt>
                <c:pt idx="97">
                  <c:v>0.25433500000000003</c:v>
                </c:pt>
                <c:pt idx="98">
                  <c:v>0.25433500000000003</c:v>
                </c:pt>
                <c:pt idx="99">
                  <c:v>0.25433500000000003</c:v>
                </c:pt>
                <c:pt idx="100">
                  <c:v>0.26589600000000002</c:v>
                </c:pt>
                <c:pt idx="101">
                  <c:v>0.26589600000000002</c:v>
                </c:pt>
                <c:pt idx="102">
                  <c:v>0.26589600000000002</c:v>
                </c:pt>
                <c:pt idx="103">
                  <c:v>0.26589600000000002</c:v>
                </c:pt>
                <c:pt idx="104">
                  <c:v>0.26589600000000002</c:v>
                </c:pt>
                <c:pt idx="105">
                  <c:v>0.26589600000000002</c:v>
                </c:pt>
                <c:pt idx="106">
                  <c:v>0.26589600000000002</c:v>
                </c:pt>
                <c:pt idx="107">
                  <c:v>0.27167600000000008</c:v>
                </c:pt>
                <c:pt idx="108">
                  <c:v>0.27745700000000001</c:v>
                </c:pt>
                <c:pt idx="109">
                  <c:v>0.27745700000000001</c:v>
                </c:pt>
                <c:pt idx="110">
                  <c:v>0.27745700000000001</c:v>
                </c:pt>
                <c:pt idx="111">
                  <c:v>0.27745700000000001</c:v>
                </c:pt>
                <c:pt idx="112">
                  <c:v>0.27745700000000001</c:v>
                </c:pt>
                <c:pt idx="113">
                  <c:v>0.28323700000000002</c:v>
                </c:pt>
                <c:pt idx="114">
                  <c:v>0.28901700000000002</c:v>
                </c:pt>
                <c:pt idx="115">
                  <c:v>0.294798</c:v>
                </c:pt>
                <c:pt idx="116">
                  <c:v>0.30057800000000023</c:v>
                </c:pt>
                <c:pt idx="117">
                  <c:v>0.30057800000000023</c:v>
                </c:pt>
                <c:pt idx="118">
                  <c:v>0.30635800000000035</c:v>
                </c:pt>
                <c:pt idx="119">
                  <c:v>0.312139</c:v>
                </c:pt>
                <c:pt idx="120">
                  <c:v>0.312139</c:v>
                </c:pt>
                <c:pt idx="121">
                  <c:v>0.312139</c:v>
                </c:pt>
                <c:pt idx="122">
                  <c:v>0.312139</c:v>
                </c:pt>
                <c:pt idx="123">
                  <c:v>0.312139</c:v>
                </c:pt>
                <c:pt idx="124">
                  <c:v>0.312139</c:v>
                </c:pt>
                <c:pt idx="125">
                  <c:v>0.312139</c:v>
                </c:pt>
                <c:pt idx="126">
                  <c:v>0.31791900000000023</c:v>
                </c:pt>
                <c:pt idx="127">
                  <c:v>0.32369900000000001</c:v>
                </c:pt>
                <c:pt idx="128">
                  <c:v>0.32369900000000001</c:v>
                </c:pt>
                <c:pt idx="129">
                  <c:v>0.32369900000000001</c:v>
                </c:pt>
                <c:pt idx="130">
                  <c:v>0.32369900000000001</c:v>
                </c:pt>
                <c:pt idx="131">
                  <c:v>0.32948000000000044</c:v>
                </c:pt>
                <c:pt idx="132">
                  <c:v>0.32948000000000044</c:v>
                </c:pt>
                <c:pt idx="133">
                  <c:v>0.32948000000000044</c:v>
                </c:pt>
                <c:pt idx="134">
                  <c:v>0.33526000000000022</c:v>
                </c:pt>
                <c:pt idx="135">
                  <c:v>0.33526000000000022</c:v>
                </c:pt>
                <c:pt idx="136">
                  <c:v>0.33526000000000022</c:v>
                </c:pt>
                <c:pt idx="137">
                  <c:v>0.33526000000000022</c:v>
                </c:pt>
                <c:pt idx="138">
                  <c:v>0.33526000000000022</c:v>
                </c:pt>
                <c:pt idx="139">
                  <c:v>0.33526000000000022</c:v>
                </c:pt>
                <c:pt idx="140">
                  <c:v>0.34104000000000001</c:v>
                </c:pt>
                <c:pt idx="141">
                  <c:v>0.34104000000000001</c:v>
                </c:pt>
                <c:pt idx="142">
                  <c:v>0.34104000000000001</c:v>
                </c:pt>
                <c:pt idx="143">
                  <c:v>0.34104000000000001</c:v>
                </c:pt>
                <c:pt idx="144">
                  <c:v>0.34104000000000001</c:v>
                </c:pt>
                <c:pt idx="145">
                  <c:v>0.34104000000000001</c:v>
                </c:pt>
                <c:pt idx="146">
                  <c:v>0.34682100000000032</c:v>
                </c:pt>
                <c:pt idx="147">
                  <c:v>0.352601</c:v>
                </c:pt>
                <c:pt idx="148">
                  <c:v>0.352601</c:v>
                </c:pt>
                <c:pt idx="149">
                  <c:v>0.352601</c:v>
                </c:pt>
                <c:pt idx="150">
                  <c:v>0.352601</c:v>
                </c:pt>
                <c:pt idx="151">
                  <c:v>0.35838200000000037</c:v>
                </c:pt>
                <c:pt idx="152">
                  <c:v>0.36416200000000026</c:v>
                </c:pt>
                <c:pt idx="153">
                  <c:v>0.36994200000000027</c:v>
                </c:pt>
                <c:pt idx="154">
                  <c:v>0.36994200000000027</c:v>
                </c:pt>
                <c:pt idx="155">
                  <c:v>0.37572300000000008</c:v>
                </c:pt>
                <c:pt idx="156">
                  <c:v>0.37572300000000008</c:v>
                </c:pt>
                <c:pt idx="157">
                  <c:v>0.37572300000000008</c:v>
                </c:pt>
                <c:pt idx="158">
                  <c:v>0.37572300000000008</c:v>
                </c:pt>
                <c:pt idx="159">
                  <c:v>0.37572300000000008</c:v>
                </c:pt>
                <c:pt idx="160">
                  <c:v>0.37572300000000008</c:v>
                </c:pt>
                <c:pt idx="161">
                  <c:v>0.37572300000000008</c:v>
                </c:pt>
                <c:pt idx="162">
                  <c:v>0.37572300000000008</c:v>
                </c:pt>
                <c:pt idx="163">
                  <c:v>0.37572300000000008</c:v>
                </c:pt>
                <c:pt idx="164">
                  <c:v>0.37572300000000008</c:v>
                </c:pt>
                <c:pt idx="165">
                  <c:v>0.37572300000000008</c:v>
                </c:pt>
                <c:pt idx="166">
                  <c:v>0.37572300000000008</c:v>
                </c:pt>
                <c:pt idx="167">
                  <c:v>0.37572300000000008</c:v>
                </c:pt>
                <c:pt idx="168">
                  <c:v>0.37572300000000008</c:v>
                </c:pt>
                <c:pt idx="169">
                  <c:v>0.37572300000000008</c:v>
                </c:pt>
                <c:pt idx="170">
                  <c:v>0.37572300000000008</c:v>
                </c:pt>
                <c:pt idx="171">
                  <c:v>0.37572300000000008</c:v>
                </c:pt>
                <c:pt idx="172">
                  <c:v>0.37572300000000008</c:v>
                </c:pt>
                <c:pt idx="173">
                  <c:v>0.37572300000000008</c:v>
                </c:pt>
                <c:pt idx="174">
                  <c:v>0.37572300000000008</c:v>
                </c:pt>
                <c:pt idx="175">
                  <c:v>0.37572300000000008</c:v>
                </c:pt>
                <c:pt idx="176">
                  <c:v>0.37572300000000008</c:v>
                </c:pt>
                <c:pt idx="177">
                  <c:v>0.37572300000000008</c:v>
                </c:pt>
                <c:pt idx="178">
                  <c:v>0.38150300000000026</c:v>
                </c:pt>
                <c:pt idx="179">
                  <c:v>0.38150300000000026</c:v>
                </c:pt>
                <c:pt idx="180">
                  <c:v>0.38728300000000032</c:v>
                </c:pt>
                <c:pt idx="181">
                  <c:v>0.38728300000000032</c:v>
                </c:pt>
                <c:pt idx="182">
                  <c:v>0.38728300000000032</c:v>
                </c:pt>
                <c:pt idx="183">
                  <c:v>0.38728300000000032</c:v>
                </c:pt>
                <c:pt idx="184">
                  <c:v>0.39306400000000036</c:v>
                </c:pt>
                <c:pt idx="185">
                  <c:v>0.39306400000000036</c:v>
                </c:pt>
                <c:pt idx="186">
                  <c:v>0.39306400000000036</c:v>
                </c:pt>
                <c:pt idx="187">
                  <c:v>0.39884400000000036</c:v>
                </c:pt>
                <c:pt idx="188">
                  <c:v>0.39884400000000036</c:v>
                </c:pt>
                <c:pt idx="189">
                  <c:v>0.39884400000000036</c:v>
                </c:pt>
                <c:pt idx="190">
                  <c:v>0.39884400000000036</c:v>
                </c:pt>
                <c:pt idx="191">
                  <c:v>0.39884400000000036</c:v>
                </c:pt>
                <c:pt idx="192">
                  <c:v>0.39884400000000036</c:v>
                </c:pt>
                <c:pt idx="193">
                  <c:v>0.39884400000000036</c:v>
                </c:pt>
                <c:pt idx="194">
                  <c:v>0.39884400000000036</c:v>
                </c:pt>
                <c:pt idx="195">
                  <c:v>0.39884400000000036</c:v>
                </c:pt>
                <c:pt idx="196">
                  <c:v>0.39884400000000036</c:v>
                </c:pt>
                <c:pt idx="197">
                  <c:v>0.39884400000000036</c:v>
                </c:pt>
                <c:pt idx="198">
                  <c:v>0.39884400000000036</c:v>
                </c:pt>
                <c:pt idx="199">
                  <c:v>0.39884400000000036</c:v>
                </c:pt>
                <c:pt idx="200">
                  <c:v>0.39884400000000036</c:v>
                </c:pt>
                <c:pt idx="201">
                  <c:v>0.39884400000000036</c:v>
                </c:pt>
                <c:pt idx="202">
                  <c:v>0.39884400000000036</c:v>
                </c:pt>
                <c:pt idx="203">
                  <c:v>0.39884400000000036</c:v>
                </c:pt>
                <c:pt idx="204">
                  <c:v>0.39884400000000036</c:v>
                </c:pt>
                <c:pt idx="205">
                  <c:v>0.40462400000000021</c:v>
                </c:pt>
                <c:pt idx="206">
                  <c:v>0.41040500000000002</c:v>
                </c:pt>
                <c:pt idx="207">
                  <c:v>0.41040500000000002</c:v>
                </c:pt>
                <c:pt idx="208">
                  <c:v>0.41618500000000008</c:v>
                </c:pt>
                <c:pt idx="209">
                  <c:v>0.41618500000000008</c:v>
                </c:pt>
                <c:pt idx="210">
                  <c:v>0.41618500000000008</c:v>
                </c:pt>
                <c:pt idx="211">
                  <c:v>0.41618500000000008</c:v>
                </c:pt>
                <c:pt idx="212">
                  <c:v>0.42196500000000026</c:v>
                </c:pt>
                <c:pt idx="213">
                  <c:v>0.42774600000000002</c:v>
                </c:pt>
                <c:pt idx="214">
                  <c:v>0.42774600000000002</c:v>
                </c:pt>
                <c:pt idx="215">
                  <c:v>0.42774600000000002</c:v>
                </c:pt>
                <c:pt idx="216">
                  <c:v>0.42774600000000002</c:v>
                </c:pt>
                <c:pt idx="217">
                  <c:v>0.42774600000000002</c:v>
                </c:pt>
                <c:pt idx="218">
                  <c:v>0.43352600000000036</c:v>
                </c:pt>
                <c:pt idx="219">
                  <c:v>0.43352600000000036</c:v>
                </c:pt>
                <c:pt idx="220">
                  <c:v>0.43352600000000036</c:v>
                </c:pt>
                <c:pt idx="221">
                  <c:v>0.43930600000000036</c:v>
                </c:pt>
                <c:pt idx="222">
                  <c:v>0.43930600000000036</c:v>
                </c:pt>
                <c:pt idx="223">
                  <c:v>0.43930600000000036</c:v>
                </c:pt>
                <c:pt idx="224">
                  <c:v>0.43930600000000036</c:v>
                </c:pt>
                <c:pt idx="225">
                  <c:v>0.43930600000000036</c:v>
                </c:pt>
                <c:pt idx="226">
                  <c:v>0.43930600000000036</c:v>
                </c:pt>
                <c:pt idx="227">
                  <c:v>0.43930600000000036</c:v>
                </c:pt>
                <c:pt idx="228">
                  <c:v>0.43930600000000036</c:v>
                </c:pt>
                <c:pt idx="229">
                  <c:v>0.43930600000000036</c:v>
                </c:pt>
                <c:pt idx="230">
                  <c:v>0.43930600000000036</c:v>
                </c:pt>
                <c:pt idx="231">
                  <c:v>0.43930600000000036</c:v>
                </c:pt>
                <c:pt idx="232">
                  <c:v>0.43930600000000036</c:v>
                </c:pt>
                <c:pt idx="233">
                  <c:v>0.43930600000000036</c:v>
                </c:pt>
                <c:pt idx="234">
                  <c:v>0.44508700000000001</c:v>
                </c:pt>
                <c:pt idx="235">
                  <c:v>0.44508700000000001</c:v>
                </c:pt>
                <c:pt idx="236">
                  <c:v>0.44508700000000001</c:v>
                </c:pt>
                <c:pt idx="237">
                  <c:v>0.44508700000000001</c:v>
                </c:pt>
                <c:pt idx="238">
                  <c:v>0.44508700000000001</c:v>
                </c:pt>
                <c:pt idx="239">
                  <c:v>0.44508700000000001</c:v>
                </c:pt>
                <c:pt idx="240">
                  <c:v>0.44508700000000001</c:v>
                </c:pt>
                <c:pt idx="241">
                  <c:v>0.44508700000000001</c:v>
                </c:pt>
                <c:pt idx="242">
                  <c:v>0.44508700000000001</c:v>
                </c:pt>
                <c:pt idx="243">
                  <c:v>0.45086700000000002</c:v>
                </c:pt>
                <c:pt idx="244">
                  <c:v>0.45664700000000003</c:v>
                </c:pt>
                <c:pt idx="245">
                  <c:v>0.46242800000000023</c:v>
                </c:pt>
                <c:pt idx="246">
                  <c:v>0.46242800000000023</c:v>
                </c:pt>
                <c:pt idx="247">
                  <c:v>0.46242800000000023</c:v>
                </c:pt>
                <c:pt idx="248">
                  <c:v>0.46242800000000023</c:v>
                </c:pt>
                <c:pt idx="249">
                  <c:v>0.46242800000000023</c:v>
                </c:pt>
                <c:pt idx="250">
                  <c:v>0.46242800000000023</c:v>
                </c:pt>
                <c:pt idx="251">
                  <c:v>0.46242800000000023</c:v>
                </c:pt>
                <c:pt idx="252">
                  <c:v>0.46242800000000023</c:v>
                </c:pt>
                <c:pt idx="253">
                  <c:v>0.46242800000000023</c:v>
                </c:pt>
                <c:pt idx="254">
                  <c:v>0.46242800000000023</c:v>
                </c:pt>
                <c:pt idx="255">
                  <c:v>0.46242800000000023</c:v>
                </c:pt>
                <c:pt idx="256">
                  <c:v>0.46242800000000023</c:v>
                </c:pt>
                <c:pt idx="257">
                  <c:v>0.46820800000000001</c:v>
                </c:pt>
                <c:pt idx="258">
                  <c:v>0.46820800000000001</c:v>
                </c:pt>
                <c:pt idx="259">
                  <c:v>0.46820800000000001</c:v>
                </c:pt>
                <c:pt idx="260">
                  <c:v>0.46820800000000001</c:v>
                </c:pt>
                <c:pt idx="261">
                  <c:v>0.46820800000000001</c:v>
                </c:pt>
                <c:pt idx="262">
                  <c:v>0.46820800000000001</c:v>
                </c:pt>
                <c:pt idx="263">
                  <c:v>0.46820800000000001</c:v>
                </c:pt>
                <c:pt idx="264">
                  <c:v>0.46820800000000001</c:v>
                </c:pt>
                <c:pt idx="265">
                  <c:v>0.46820800000000001</c:v>
                </c:pt>
                <c:pt idx="266">
                  <c:v>0.46820800000000001</c:v>
                </c:pt>
                <c:pt idx="267">
                  <c:v>0.47398800000000035</c:v>
                </c:pt>
                <c:pt idx="268">
                  <c:v>0.47398800000000035</c:v>
                </c:pt>
                <c:pt idx="269">
                  <c:v>0.479769</c:v>
                </c:pt>
                <c:pt idx="270">
                  <c:v>0.479769</c:v>
                </c:pt>
                <c:pt idx="271">
                  <c:v>0.479769</c:v>
                </c:pt>
                <c:pt idx="272">
                  <c:v>0.48554900000000001</c:v>
                </c:pt>
                <c:pt idx="273">
                  <c:v>0.48554900000000001</c:v>
                </c:pt>
                <c:pt idx="274">
                  <c:v>0.48554900000000001</c:v>
                </c:pt>
                <c:pt idx="275">
                  <c:v>0.48554900000000001</c:v>
                </c:pt>
                <c:pt idx="276">
                  <c:v>0.48554900000000001</c:v>
                </c:pt>
                <c:pt idx="277">
                  <c:v>0.48554900000000001</c:v>
                </c:pt>
                <c:pt idx="278">
                  <c:v>0.48554900000000001</c:v>
                </c:pt>
                <c:pt idx="279">
                  <c:v>0.48554900000000001</c:v>
                </c:pt>
                <c:pt idx="280">
                  <c:v>0.48554900000000001</c:v>
                </c:pt>
                <c:pt idx="281">
                  <c:v>0.48554900000000001</c:v>
                </c:pt>
                <c:pt idx="282">
                  <c:v>0.48554900000000001</c:v>
                </c:pt>
                <c:pt idx="283">
                  <c:v>0.49132900000000035</c:v>
                </c:pt>
                <c:pt idx="284">
                  <c:v>0.49132900000000035</c:v>
                </c:pt>
                <c:pt idx="285">
                  <c:v>0.49132900000000035</c:v>
                </c:pt>
                <c:pt idx="286">
                  <c:v>0.49132900000000035</c:v>
                </c:pt>
                <c:pt idx="287">
                  <c:v>0.49132900000000035</c:v>
                </c:pt>
                <c:pt idx="288">
                  <c:v>0.49132900000000035</c:v>
                </c:pt>
                <c:pt idx="289">
                  <c:v>0.49132900000000035</c:v>
                </c:pt>
                <c:pt idx="290">
                  <c:v>0.49132900000000035</c:v>
                </c:pt>
                <c:pt idx="291">
                  <c:v>0.49132900000000035</c:v>
                </c:pt>
                <c:pt idx="292">
                  <c:v>0.49132900000000035</c:v>
                </c:pt>
                <c:pt idx="293">
                  <c:v>0.49711000000000022</c:v>
                </c:pt>
                <c:pt idx="294">
                  <c:v>0.49711000000000022</c:v>
                </c:pt>
                <c:pt idx="295">
                  <c:v>0.49711000000000022</c:v>
                </c:pt>
                <c:pt idx="296">
                  <c:v>0.49711000000000022</c:v>
                </c:pt>
                <c:pt idx="297">
                  <c:v>0.49711000000000022</c:v>
                </c:pt>
                <c:pt idx="298">
                  <c:v>0.49711000000000022</c:v>
                </c:pt>
                <c:pt idx="299">
                  <c:v>0.49711000000000022</c:v>
                </c:pt>
                <c:pt idx="300">
                  <c:v>0.49711000000000022</c:v>
                </c:pt>
                <c:pt idx="301">
                  <c:v>0.49711000000000022</c:v>
                </c:pt>
                <c:pt idx="302">
                  <c:v>0.49711000000000022</c:v>
                </c:pt>
                <c:pt idx="303">
                  <c:v>0.49711000000000022</c:v>
                </c:pt>
                <c:pt idx="304">
                  <c:v>0.49711000000000022</c:v>
                </c:pt>
                <c:pt idx="305">
                  <c:v>0.5028899999999995</c:v>
                </c:pt>
                <c:pt idx="306">
                  <c:v>0.5028899999999995</c:v>
                </c:pt>
                <c:pt idx="307">
                  <c:v>0.50867099999999998</c:v>
                </c:pt>
                <c:pt idx="308">
                  <c:v>0.50867099999999998</c:v>
                </c:pt>
                <c:pt idx="309">
                  <c:v>0.50867099999999998</c:v>
                </c:pt>
                <c:pt idx="310">
                  <c:v>0.50867099999999998</c:v>
                </c:pt>
                <c:pt idx="311">
                  <c:v>0.50867099999999998</c:v>
                </c:pt>
                <c:pt idx="312">
                  <c:v>0.50867099999999998</c:v>
                </c:pt>
                <c:pt idx="313">
                  <c:v>0.50867099999999998</c:v>
                </c:pt>
                <c:pt idx="314">
                  <c:v>0.50867099999999998</c:v>
                </c:pt>
                <c:pt idx="315">
                  <c:v>0.50867099999999998</c:v>
                </c:pt>
                <c:pt idx="316">
                  <c:v>0.50867099999999998</c:v>
                </c:pt>
                <c:pt idx="317">
                  <c:v>0.50867099999999998</c:v>
                </c:pt>
                <c:pt idx="318">
                  <c:v>0.50867099999999998</c:v>
                </c:pt>
                <c:pt idx="319">
                  <c:v>0.51445099999999955</c:v>
                </c:pt>
                <c:pt idx="320">
                  <c:v>0.51445099999999955</c:v>
                </c:pt>
                <c:pt idx="321">
                  <c:v>0.51445099999999955</c:v>
                </c:pt>
                <c:pt idx="322">
                  <c:v>0.51445099999999955</c:v>
                </c:pt>
                <c:pt idx="323">
                  <c:v>0.51445099999999955</c:v>
                </c:pt>
                <c:pt idx="324">
                  <c:v>0.520231</c:v>
                </c:pt>
                <c:pt idx="325">
                  <c:v>0.520231</c:v>
                </c:pt>
                <c:pt idx="326">
                  <c:v>0.520231</c:v>
                </c:pt>
                <c:pt idx="327">
                  <c:v>0.520231</c:v>
                </c:pt>
                <c:pt idx="328">
                  <c:v>0.520231</c:v>
                </c:pt>
                <c:pt idx="329">
                  <c:v>0.520231</c:v>
                </c:pt>
                <c:pt idx="330">
                  <c:v>0.520231</c:v>
                </c:pt>
                <c:pt idx="331">
                  <c:v>0.520231</c:v>
                </c:pt>
                <c:pt idx="332">
                  <c:v>0.520231</c:v>
                </c:pt>
                <c:pt idx="333">
                  <c:v>0.520231</c:v>
                </c:pt>
                <c:pt idx="334">
                  <c:v>0.520231</c:v>
                </c:pt>
                <c:pt idx="335">
                  <c:v>0.520231</c:v>
                </c:pt>
                <c:pt idx="336">
                  <c:v>0.520231</c:v>
                </c:pt>
                <c:pt idx="337">
                  <c:v>0.520231</c:v>
                </c:pt>
                <c:pt idx="338">
                  <c:v>0.520231</c:v>
                </c:pt>
                <c:pt idx="339">
                  <c:v>0.520231</c:v>
                </c:pt>
                <c:pt idx="340">
                  <c:v>0.520231</c:v>
                </c:pt>
                <c:pt idx="341">
                  <c:v>0.52601199999999959</c:v>
                </c:pt>
                <c:pt idx="342">
                  <c:v>0.52601199999999959</c:v>
                </c:pt>
                <c:pt idx="343">
                  <c:v>0.52601199999999959</c:v>
                </c:pt>
                <c:pt idx="344">
                  <c:v>0.52601199999999959</c:v>
                </c:pt>
                <c:pt idx="345">
                  <c:v>0.52601199999999959</c:v>
                </c:pt>
                <c:pt idx="346">
                  <c:v>0.52601199999999959</c:v>
                </c:pt>
                <c:pt idx="347">
                  <c:v>0.52601199999999959</c:v>
                </c:pt>
                <c:pt idx="348">
                  <c:v>0.53179200000000004</c:v>
                </c:pt>
                <c:pt idx="349">
                  <c:v>0.53179200000000004</c:v>
                </c:pt>
                <c:pt idx="350">
                  <c:v>0.53179200000000004</c:v>
                </c:pt>
                <c:pt idx="351">
                  <c:v>0.53179200000000004</c:v>
                </c:pt>
                <c:pt idx="352">
                  <c:v>0.53179200000000004</c:v>
                </c:pt>
                <c:pt idx="353">
                  <c:v>0.53179200000000004</c:v>
                </c:pt>
                <c:pt idx="354">
                  <c:v>0.53179200000000004</c:v>
                </c:pt>
                <c:pt idx="355">
                  <c:v>0.53179200000000004</c:v>
                </c:pt>
                <c:pt idx="356">
                  <c:v>0.53179200000000004</c:v>
                </c:pt>
                <c:pt idx="357">
                  <c:v>0.53179200000000004</c:v>
                </c:pt>
                <c:pt idx="358">
                  <c:v>0.53179200000000004</c:v>
                </c:pt>
                <c:pt idx="359">
                  <c:v>0.53179200000000004</c:v>
                </c:pt>
                <c:pt idx="360">
                  <c:v>0.53179200000000004</c:v>
                </c:pt>
                <c:pt idx="361">
                  <c:v>0.53179200000000004</c:v>
                </c:pt>
                <c:pt idx="362">
                  <c:v>0.53179200000000004</c:v>
                </c:pt>
                <c:pt idx="363">
                  <c:v>0.53179200000000004</c:v>
                </c:pt>
                <c:pt idx="364">
                  <c:v>0.53179200000000004</c:v>
                </c:pt>
                <c:pt idx="365">
                  <c:v>0.53179200000000004</c:v>
                </c:pt>
                <c:pt idx="366">
                  <c:v>0.53179200000000004</c:v>
                </c:pt>
                <c:pt idx="367">
                  <c:v>0.53179200000000004</c:v>
                </c:pt>
                <c:pt idx="368">
                  <c:v>0.53179200000000004</c:v>
                </c:pt>
                <c:pt idx="369">
                  <c:v>0.53179200000000004</c:v>
                </c:pt>
                <c:pt idx="370">
                  <c:v>0.53179200000000004</c:v>
                </c:pt>
                <c:pt idx="371">
                  <c:v>0.53179200000000004</c:v>
                </c:pt>
                <c:pt idx="372">
                  <c:v>0.53179200000000004</c:v>
                </c:pt>
                <c:pt idx="373">
                  <c:v>0.53179200000000004</c:v>
                </c:pt>
                <c:pt idx="374">
                  <c:v>0.53179200000000004</c:v>
                </c:pt>
                <c:pt idx="375">
                  <c:v>0.53179200000000004</c:v>
                </c:pt>
                <c:pt idx="376">
                  <c:v>0.53179200000000004</c:v>
                </c:pt>
                <c:pt idx="377">
                  <c:v>0.53179200000000004</c:v>
                </c:pt>
                <c:pt idx="378">
                  <c:v>0.53179200000000004</c:v>
                </c:pt>
                <c:pt idx="379">
                  <c:v>0.53179200000000004</c:v>
                </c:pt>
                <c:pt idx="380">
                  <c:v>0.53179200000000004</c:v>
                </c:pt>
                <c:pt idx="381">
                  <c:v>0.53179200000000004</c:v>
                </c:pt>
                <c:pt idx="382">
                  <c:v>0.53179200000000004</c:v>
                </c:pt>
                <c:pt idx="383">
                  <c:v>0.53179200000000004</c:v>
                </c:pt>
                <c:pt idx="384">
                  <c:v>0.53179200000000004</c:v>
                </c:pt>
                <c:pt idx="385">
                  <c:v>0.53179200000000004</c:v>
                </c:pt>
                <c:pt idx="386">
                  <c:v>0.53179200000000004</c:v>
                </c:pt>
                <c:pt idx="387">
                  <c:v>0.53179200000000004</c:v>
                </c:pt>
                <c:pt idx="388">
                  <c:v>0.53179200000000004</c:v>
                </c:pt>
                <c:pt idx="389">
                  <c:v>0.53179200000000004</c:v>
                </c:pt>
                <c:pt idx="390">
                  <c:v>0.53179200000000004</c:v>
                </c:pt>
                <c:pt idx="391">
                  <c:v>0.53179200000000004</c:v>
                </c:pt>
                <c:pt idx="392">
                  <c:v>0.53179200000000004</c:v>
                </c:pt>
                <c:pt idx="393">
                  <c:v>0.53179200000000004</c:v>
                </c:pt>
                <c:pt idx="394">
                  <c:v>0.53179200000000004</c:v>
                </c:pt>
                <c:pt idx="395">
                  <c:v>0.53179200000000004</c:v>
                </c:pt>
                <c:pt idx="396">
                  <c:v>0.53179200000000004</c:v>
                </c:pt>
                <c:pt idx="397">
                  <c:v>0.53179200000000004</c:v>
                </c:pt>
                <c:pt idx="398">
                  <c:v>0.53179200000000004</c:v>
                </c:pt>
                <c:pt idx="399">
                  <c:v>0.53179200000000004</c:v>
                </c:pt>
                <c:pt idx="400">
                  <c:v>0.53179200000000004</c:v>
                </c:pt>
                <c:pt idx="401">
                  <c:v>0.53179200000000004</c:v>
                </c:pt>
                <c:pt idx="402">
                  <c:v>0.53179200000000004</c:v>
                </c:pt>
                <c:pt idx="403">
                  <c:v>0.53179200000000004</c:v>
                </c:pt>
                <c:pt idx="404">
                  <c:v>0.53179200000000004</c:v>
                </c:pt>
                <c:pt idx="405">
                  <c:v>0.53179200000000004</c:v>
                </c:pt>
                <c:pt idx="406">
                  <c:v>0.53179200000000004</c:v>
                </c:pt>
                <c:pt idx="407">
                  <c:v>0.53179200000000004</c:v>
                </c:pt>
                <c:pt idx="408">
                  <c:v>0.53179200000000004</c:v>
                </c:pt>
                <c:pt idx="409">
                  <c:v>0.53179200000000004</c:v>
                </c:pt>
                <c:pt idx="410">
                  <c:v>0.53179200000000004</c:v>
                </c:pt>
                <c:pt idx="411">
                  <c:v>0.53179200000000004</c:v>
                </c:pt>
                <c:pt idx="412">
                  <c:v>0.53757199999999961</c:v>
                </c:pt>
                <c:pt idx="413">
                  <c:v>0.53757199999999961</c:v>
                </c:pt>
                <c:pt idx="414">
                  <c:v>0.53757199999999961</c:v>
                </c:pt>
                <c:pt idx="415">
                  <c:v>0.53757199999999961</c:v>
                </c:pt>
                <c:pt idx="416">
                  <c:v>0.53757199999999961</c:v>
                </c:pt>
                <c:pt idx="417">
                  <c:v>0.53757199999999961</c:v>
                </c:pt>
                <c:pt idx="418">
                  <c:v>0.53757199999999961</c:v>
                </c:pt>
                <c:pt idx="419">
                  <c:v>0.53757199999999961</c:v>
                </c:pt>
              </c:numCache>
            </c:numRef>
          </c:yVal>
        </c:ser>
        <c:axId val="58670080"/>
        <c:axId val="58713216"/>
      </c:scatterChart>
      <c:valAx>
        <c:axId val="58670080"/>
        <c:scaling>
          <c:orientation val="minMax"/>
        </c:scaling>
        <c:axPos val="b"/>
        <c:title>
          <c:tx>
            <c:rich>
              <a:bodyPr/>
              <a:lstStyle/>
              <a:p>
                <a:pPr>
                  <a:defRPr sz="1400"/>
                </a:pPr>
                <a:r>
                  <a:rPr lang="fr-FR" sz="1400" dirty="0"/>
                  <a:t>Nombre de Faux positifs Moyens par image</a:t>
                </a:r>
              </a:p>
            </c:rich>
          </c:tx>
          <c:layout/>
        </c:title>
        <c:numFmt formatCode="General" sourceLinked="1"/>
        <c:tickLblPos val="nextTo"/>
        <c:crossAx val="58713216"/>
        <c:crosses val="autoZero"/>
        <c:crossBetween val="midCat"/>
      </c:valAx>
      <c:valAx>
        <c:axId val="58713216"/>
        <c:scaling>
          <c:orientation val="minMax"/>
          <c:max val="1"/>
        </c:scaling>
        <c:axPos val="l"/>
        <c:majorGridlines/>
        <c:title>
          <c:tx>
            <c:rich>
              <a:bodyPr rot="-5400000" vert="horz"/>
              <a:lstStyle/>
              <a:p>
                <a:pPr>
                  <a:defRPr sz="1400"/>
                </a:pPr>
                <a:r>
                  <a:rPr lang="fr-FR" sz="1400" dirty="0"/>
                  <a:t>Fraction de localisations correctement détectées et localisées</a:t>
                </a:r>
              </a:p>
            </c:rich>
          </c:tx>
          <c:layout/>
        </c:title>
        <c:numFmt formatCode="General" sourceLinked="1"/>
        <c:tickLblPos val="nextTo"/>
        <c:crossAx val="58670080"/>
        <c:crosses val="autoZero"/>
        <c:crossBetween val="midCat"/>
      </c:valAx>
    </c:plotArea>
    <c:legend>
      <c:legendPos val="r"/>
      <c:layout/>
      <c:txPr>
        <a:bodyPr/>
        <a:lstStyle/>
        <a:p>
          <a:pPr>
            <a:defRPr sz="1200"/>
          </a:pPr>
          <a:endParaRPr lang="fr-FR"/>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scatterChart>
        <c:scatterStyle val="lineMarker"/>
        <c:ser>
          <c:idx val="0"/>
          <c:order val="0"/>
          <c:tx>
            <c:strRef>
              <c:f>DataFile_RAW_FROC!$D$1</c:f>
              <c:strCache>
                <c:ptCount val="1"/>
                <c:pt idx="0">
                  <c:v>Statique</c:v>
                </c:pt>
              </c:strCache>
            </c:strRef>
          </c:tx>
          <c:spPr>
            <a:ln w="50800">
              <a:solidFill>
                <a:srgbClr val="7030A0"/>
              </a:solidFill>
            </a:ln>
          </c:spPr>
          <c:marker>
            <c:symbol val="none"/>
          </c:marker>
          <c:xVal>
            <c:numRef>
              <c:f>DataFile_RAW_FROC!$A$3:$A$290</c:f>
              <c:numCache>
                <c:formatCode>General</c:formatCode>
                <c:ptCount val="288"/>
                <c:pt idx="0">
                  <c:v>0</c:v>
                </c:pt>
                <c:pt idx="1">
                  <c:v>0</c:v>
                </c:pt>
                <c:pt idx="2">
                  <c:v>0</c:v>
                </c:pt>
                <c:pt idx="3">
                  <c:v>0</c:v>
                </c:pt>
                <c:pt idx="4">
                  <c:v>0</c:v>
                </c:pt>
                <c:pt idx="5">
                  <c:v>6.6667000000000004E-2</c:v>
                </c:pt>
                <c:pt idx="6">
                  <c:v>0.13333300000000001</c:v>
                </c:pt>
                <c:pt idx="7">
                  <c:v>0.2</c:v>
                </c:pt>
                <c:pt idx="8">
                  <c:v>0.2</c:v>
                </c:pt>
                <c:pt idx="9">
                  <c:v>0.2</c:v>
                </c:pt>
                <c:pt idx="10">
                  <c:v>0.2</c:v>
                </c:pt>
                <c:pt idx="11">
                  <c:v>0.2</c:v>
                </c:pt>
                <c:pt idx="12">
                  <c:v>0.2</c:v>
                </c:pt>
                <c:pt idx="13">
                  <c:v>0.2</c:v>
                </c:pt>
                <c:pt idx="14">
                  <c:v>0.2666670000000001</c:v>
                </c:pt>
                <c:pt idx="15">
                  <c:v>0.2666670000000001</c:v>
                </c:pt>
                <c:pt idx="16">
                  <c:v>0.2666670000000001</c:v>
                </c:pt>
                <c:pt idx="17">
                  <c:v>0.33333300000000032</c:v>
                </c:pt>
                <c:pt idx="18">
                  <c:v>0.4</c:v>
                </c:pt>
                <c:pt idx="19">
                  <c:v>0.4</c:v>
                </c:pt>
                <c:pt idx="20">
                  <c:v>0.4</c:v>
                </c:pt>
                <c:pt idx="21">
                  <c:v>0.466667</c:v>
                </c:pt>
                <c:pt idx="22">
                  <c:v>0.53333299999999928</c:v>
                </c:pt>
                <c:pt idx="23">
                  <c:v>0.53333299999999928</c:v>
                </c:pt>
                <c:pt idx="24">
                  <c:v>0.53333299999999928</c:v>
                </c:pt>
                <c:pt idx="25">
                  <c:v>0.53333299999999928</c:v>
                </c:pt>
                <c:pt idx="26">
                  <c:v>0.53333299999999928</c:v>
                </c:pt>
                <c:pt idx="27">
                  <c:v>0.60000000000000042</c:v>
                </c:pt>
                <c:pt idx="28">
                  <c:v>0.66666700000000045</c:v>
                </c:pt>
                <c:pt idx="29">
                  <c:v>0.73333300000000001</c:v>
                </c:pt>
                <c:pt idx="30">
                  <c:v>0.73333300000000001</c:v>
                </c:pt>
                <c:pt idx="31">
                  <c:v>0.73333300000000001</c:v>
                </c:pt>
                <c:pt idx="32">
                  <c:v>0.73333300000000001</c:v>
                </c:pt>
                <c:pt idx="33">
                  <c:v>0.73333300000000001</c:v>
                </c:pt>
                <c:pt idx="34">
                  <c:v>0.73333300000000001</c:v>
                </c:pt>
                <c:pt idx="35">
                  <c:v>0.73333300000000001</c:v>
                </c:pt>
                <c:pt idx="36">
                  <c:v>0.8</c:v>
                </c:pt>
                <c:pt idx="37">
                  <c:v>0.8</c:v>
                </c:pt>
                <c:pt idx="38">
                  <c:v>0.86666699999999997</c:v>
                </c:pt>
                <c:pt idx="39">
                  <c:v>0.86666699999999997</c:v>
                </c:pt>
                <c:pt idx="40">
                  <c:v>0.93333299999999941</c:v>
                </c:pt>
                <c:pt idx="41">
                  <c:v>0.93333299999999941</c:v>
                </c:pt>
                <c:pt idx="42">
                  <c:v>0.93333299999999941</c:v>
                </c:pt>
                <c:pt idx="43">
                  <c:v>1</c:v>
                </c:pt>
                <c:pt idx="44">
                  <c:v>1.066667</c:v>
                </c:pt>
                <c:pt idx="45">
                  <c:v>1.066667</c:v>
                </c:pt>
                <c:pt idx="46">
                  <c:v>1.1333329999999999</c:v>
                </c:pt>
                <c:pt idx="47">
                  <c:v>1.1333329999999999</c:v>
                </c:pt>
                <c:pt idx="48">
                  <c:v>1.1333329999999999</c:v>
                </c:pt>
                <c:pt idx="49">
                  <c:v>1.1333329999999999</c:v>
                </c:pt>
                <c:pt idx="50">
                  <c:v>1.2</c:v>
                </c:pt>
                <c:pt idx="51">
                  <c:v>1.2</c:v>
                </c:pt>
                <c:pt idx="52">
                  <c:v>1.266667</c:v>
                </c:pt>
                <c:pt idx="53">
                  <c:v>1.266667</c:v>
                </c:pt>
                <c:pt idx="54">
                  <c:v>1.3333329999999999</c:v>
                </c:pt>
                <c:pt idx="55">
                  <c:v>1.4</c:v>
                </c:pt>
                <c:pt idx="56">
                  <c:v>1.4666669999999991</c:v>
                </c:pt>
                <c:pt idx="57">
                  <c:v>1.5333329999999998</c:v>
                </c:pt>
                <c:pt idx="58">
                  <c:v>1.6</c:v>
                </c:pt>
                <c:pt idx="59">
                  <c:v>1.6666669999999999</c:v>
                </c:pt>
                <c:pt idx="60">
                  <c:v>1.6666669999999999</c:v>
                </c:pt>
                <c:pt idx="61">
                  <c:v>1.7333329999999998</c:v>
                </c:pt>
                <c:pt idx="62">
                  <c:v>1.7333329999999998</c:v>
                </c:pt>
                <c:pt idx="63">
                  <c:v>1.8</c:v>
                </c:pt>
                <c:pt idx="64">
                  <c:v>1.8666670000000001</c:v>
                </c:pt>
                <c:pt idx="65">
                  <c:v>1.8666670000000001</c:v>
                </c:pt>
                <c:pt idx="66">
                  <c:v>1.933333</c:v>
                </c:pt>
                <c:pt idx="67">
                  <c:v>1.933333</c:v>
                </c:pt>
                <c:pt idx="68">
                  <c:v>2</c:v>
                </c:pt>
                <c:pt idx="69">
                  <c:v>2.066666999999998</c:v>
                </c:pt>
                <c:pt idx="70">
                  <c:v>2.1333329999999999</c:v>
                </c:pt>
                <c:pt idx="71">
                  <c:v>2.2000000000000002</c:v>
                </c:pt>
                <c:pt idx="72">
                  <c:v>2.266667</c:v>
                </c:pt>
                <c:pt idx="73">
                  <c:v>2.3333330000000001</c:v>
                </c:pt>
                <c:pt idx="74">
                  <c:v>2.4</c:v>
                </c:pt>
                <c:pt idx="75">
                  <c:v>2.4666669999999984</c:v>
                </c:pt>
                <c:pt idx="76">
                  <c:v>2.5333329999999998</c:v>
                </c:pt>
                <c:pt idx="77">
                  <c:v>2.6</c:v>
                </c:pt>
                <c:pt idx="78">
                  <c:v>2.6</c:v>
                </c:pt>
                <c:pt idx="79">
                  <c:v>2.6</c:v>
                </c:pt>
                <c:pt idx="80">
                  <c:v>2.6666669999999981</c:v>
                </c:pt>
                <c:pt idx="81">
                  <c:v>2.7333330000000018</c:v>
                </c:pt>
                <c:pt idx="82">
                  <c:v>2.7333330000000018</c:v>
                </c:pt>
                <c:pt idx="83">
                  <c:v>2.8</c:v>
                </c:pt>
                <c:pt idx="84">
                  <c:v>2.8666669999999979</c:v>
                </c:pt>
                <c:pt idx="85">
                  <c:v>2.9333330000000002</c:v>
                </c:pt>
                <c:pt idx="86">
                  <c:v>2.9333330000000002</c:v>
                </c:pt>
                <c:pt idx="87">
                  <c:v>3</c:v>
                </c:pt>
                <c:pt idx="88">
                  <c:v>3.066666999999998</c:v>
                </c:pt>
                <c:pt idx="89">
                  <c:v>3.066666999999998</c:v>
                </c:pt>
                <c:pt idx="90">
                  <c:v>3.1333329999999999</c:v>
                </c:pt>
                <c:pt idx="91">
                  <c:v>3.266667</c:v>
                </c:pt>
                <c:pt idx="92">
                  <c:v>3.3333330000000001</c:v>
                </c:pt>
                <c:pt idx="93">
                  <c:v>3.4</c:v>
                </c:pt>
                <c:pt idx="94">
                  <c:v>3.4666669999999984</c:v>
                </c:pt>
                <c:pt idx="95">
                  <c:v>3.5333329999999998</c:v>
                </c:pt>
                <c:pt idx="96">
                  <c:v>3.6</c:v>
                </c:pt>
                <c:pt idx="97">
                  <c:v>3.6</c:v>
                </c:pt>
                <c:pt idx="98">
                  <c:v>3.6</c:v>
                </c:pt>
                <c:pt idx="99">
                  <c:v>3.6666669999999981</c:v>
                </c:pt>
                <c:pt idx="100">
                  <c:v>3.7333330000000018</c:v>
                </c:pt>
                <c:pt idx="101">
                  <c:v>3.7333330000000018</c:v>
                </c:pt>
                <c:pt idx="102">
                  <c:v>3.8</c:v>
                </c:pt>
                <c:pt idx="103">
                  <c:v>3.8666669999999979</c:v>
                </c:pt>
                <c:pt idx="104">
                  <c:v>3.9333330000000002</c:v>
                </c:pt>
                <c:pt idx="105">
                  <c:v>4</c:v>
                </c:pt>
                <c:pt idx="106">
                  <c:v>4.0666669999999998</c:v>
                </c:pt>
                <c:pt idx="107">
                  <c:v>4.1333330000000004</c:v>
                </c:pt>
                <c:pt idx="108">
                  <c:v>4.2666670000000035</c:v>
                </c:pt>
                <c:pt idx="109">
                  <c:v>4.2666670000000035</c:v>
                </c:pt>
                <c:pt idx="110">
                  <c:v>4.3333329999999997</c:v>
                </c:pt>
                <c:pt idx="111">
                  <c:v>4.4000000000000004</c:v>
                </c:pt>
                <c:pt idx="112">
                  <c:v>4.4666670000000037</c:v>
                </c:pt>
                <c:pt idx="113">
                  <c:v>4.5333329999999998</c:v>
                </c:pt>
                <c:pt idx="114">
                  <c:v>4.5333329999999998</c:v>
                </c:pt>
                <c:pt idx="115">
                  <c:v>4.5999999999999996</c:v>
                </c:pt>
                <c:pt idx="116">
                  <c:v>4.7333330000000036</c:v>
                </c:pt>
                <c:pt idx="117">
                  <c:v>4.7333330000000036</c:v>
                </c:pt>
                <c:pt idx="118">
                  <c:v>4.8666669999999996</c:v>
                </c:pt>
                <c:pt idx="119">
                  <c:v>4.9333330000000037</c:v>
                </c:pt>
                <c:pt idx="120">
                  <c:v>5</c:v>
                </c:pt>
                <c:pt idx="121">
                  <c:v>5.0666669999999998</c:v>
                </c:pt>
                <c:pt idx="122">
                  <c:v>5.1333330000000004</c:v>
                </c:pt>
                <c:pt idx="123">
                  <c:v>5.2</c:v>
                </c:pt>
                <c:pt idx="124">
                  <c:v>5.2666670000000035</c:v>
                </c:pt>
                <c:pt idx="125">
                  <c:v>5.3333329999999997</c:v>
                </c:pt>
                <c:pt idx="126">
                  <c:v>5.4</c:v>
                </c:pt>
                <c:pt idx="127">
                  <c:v>5.5333329999999998</c:v>
                </c:pt>
                <c:pt idx="128">
                  <c:v>5.6</c:v>
                </c:pt>
                <c:pt idx="129">
                  <c:v>5.6666670000000003</c:v>
                </c:pt>
                <c:pt idx="130">
                  <c:v>5.7333330000000036</c:v>
                </c:pt>
                <c:pt idx="131">
                  <c:v>5.7333330000000036</c:v>
                </c:pt>
                <c:pt idx="132">
                  <c:v>5.8666669999999996</c:v>
                </c:pt>
                <c:pt idx="133">
                  <c:v>5.9333330000000037</c:v>
                </c:pt>
                <c:pt idx="134">
                  <c:v>6</c:v>
                </c:pt>
                <c:pt idx="135">
                  <c:v>6.0666669999999998</c:v>
                </c:pt>
                <c:pt idx="136">
                  <c:v>6.1333330000000004</c:v>
                </c:pt>
                <c:pt idx="137">
                  <c:v>6.2</c:v>
                </c:pt>
                <c:pt idx="138">
                  <c:v>6.2</c:v>
                </c:pt>
                <c:pt idx="139">
                  <c:v>6.2</c:v>
                </c:pt>
                <c:pt idx="140">
                  <c:v>6.2666670000000035</c:v>
                </c:pt>
                <c:pt idx="141">
                  <c:v>6.4</c:v>
                </c:pt>
                <c:pt idx="142">
                  <c:v>6.4666670000000037</c:v>
                </c:pt>
                <c:pt idx="143">
                  <c:v>6.4666670000000037</c:v>
                </c:pt>
                <c:pt idx="144">
                  <c:v>6.5333329999999998</c:v>
                </c:pt>
                <c:pt idx="145">
                  <c:v>6.6</c:v>
                </c:pt>
                <c:pt idx="146">
                  <c:v>6.7333330000000036</c:v>
                </c:pt>
                <c:pt idx="147">
                  <c:v>6.8</c:v>
                </c:pt>
                <c:pt idx="148">
                  <c:v>6.8666669999999996</c:v>
                </c:pt>
                <c:pt idx="149">
                  <c:v>6.8666669999999996</c:v>
                </c:pt>
                <c:pt idx="150">
                  <c:v>6.9333330000000037</c:v>
                </c:pt>
                <c:pt idx="151">
                  <c:v>7</c:v>
                </c:pt>
                <c:pt idx="152">
                  <c:v>7.0666669999999998</c:v>
                </c:pt>
                <c:pt idx="153">
                  <c:v>7.1333330000000004</c:v>
                </c:pt>
                <c:pt idx="154">
                  <c:v>7.1333330000000004</c:v>
                </c:pt>
                <c:pt idx="155">
                  <c:v>7.2</c:v>
                </c:pt>
                <c:pt idx="156">
                  <c:v>7.2666670000000035</c:v>
                </c:pt>
                <c:pt idx="157">
                  <c:v>7.3333329999999997</c:v>
                </c:pt>
                <c:pt idx="158">
                  <c:v>7.4</c:v>
                </c:pt>
                <c:pt idx="159">
                  <c:v>7.4666670000000037</c:v>
                </c:pt>
                <c:pt idx="160">
                  <c:v>7.6</c:v>
                </c:pt>
                <c:pt idx="161">
                  <c:v>7.6</c:v>
                </c:pt>
                <c:pt idx="162">
                  <c:v>7.6666670000000003</c:v>
                </c:pt>
                <c:pt idx="163">
                  <c:v>7.7333330000000036</c:v>
                </c:pt>
                <c:pt idx="164">
                  <c:v>7.8</c:v>
                </c:pt>
                <c:pt idx="165">
                  <c:v>7.8666669999999996</c:v>
                </c:pt>
                <c:pt idx="166">
                  <c:v>7.9333330000000037</c:v>
                </c:pt>
                <c:pt idx="167">
                  <c:v>8</c:v>
                </c:pt>
                <c:pt idx="168">
                  <c:v>8.1333330000000004</c:v>
                </c:pt>
                <c:pt idx="169">
                  <c:v>8.2000000000000011</c:v>
                </c:pt>
                <c:pt idx="170">
                  <c:v>8.2666660000000007</c:v>
                </c:pt>
                <c:pt idx="171">
                  <c:v>8.3333330000000014</c:v>
                </c:pt>
                <c:pt idx="172">
                  <c:v>8.4</c:v>
                </c:pt>
                <c:pt idx="173">
                  <c:v>8.533334</c:v>
                </c:pt>
                <c:pt idx="174">
                  <c:v>8.6</c:v>
                </c:pt>
                <c:pt idx="175">
                  <c:v>8.6666670000000003</c:v>
                </c:pt>
                <c:pt idx="176">
                  <c:v>8.7333339999999993</c:v>
                </c:pt>
                <c:pt idx="177">
                  <c:v>8.8000000000000007</c:v>
                </c:pt>
                <c:pt idx="178">
                  <c:v>8.8666670000000067</c:v>
                </c:pt>
                <c:pt idx="179">
                  <c:v>8.9333330000000011</c:v>
                </c:pt>
                <c:pt idx="180">
                  <c:v>9</c:v>
                </c:pt>
                <c:pt idx="181">
                  <c:v>9.0666670000000007</c:v>
                </c:pt>
                <c:pt idx="182">
                  <c:v>9.1333330000000004</c:v>
                </c:pt>
                <c:pt idx="183">
                  <c:v>9.2666660000000007</c:v>
                </c:pt>
                <c:pt idx="184">
                  <c:v>9.3333330000000014</c:v>
                </c:pt>
                <c:pt idx="185">
                  <c:v>9.3333330000000014</c:v>
                </c:pt>
                <c:pt idx="186">
                  <c:v>9.4</c:v>
                </c:pt>
                <c:pt idx="187">
                  <c:v>9.4666660000000071</c:v>
                </c:pt>
                <c:pt idx="188">
                  <c:v>9.533334</c:v>
                </c:pt>
                <c:pt idx="189">
                  <c:v>9.6</c:v>
                </c:pt>
                <c:pt idx="190">
                  <c:v>9.6666670000000003</c:v>
                </c:pt>
                <c:pt idx="191">
                  <c:v>9.7333339999999993</c:v>
                </c:pt>
                <c:pt idx="192">
                  <c:v>9.8000000000000007</c:v>
                </c:pt>
                <c:pt idx="193">
                  <c:v>9.8666670000000067</c:v>
                </c:pt>
                <c:pt idx="194">
                  <c:v>9.9333330000000011</c:v>
                </c:pt>
                <c:pt idx="195">
                  <c:v>10</c:v>
                </c:pt>
                <c:pt idx="196">
                  <c:v>10.066667000000002</c:v>
                </c:pt>
                <c:pt idx="197">
                  <c:v>10.133333</c:v>
                </c:pt>
                <c:pt idx="198">
                  <c:v>10.200000000000001</c:v>
                </c:pt>
                <c:pt idx="199">
                  <c:v>10.266666000000004</c:v>
                </c:pt>
                <c:pt idx="200">
                  <c:v>10.333333</c:v>
                </c:pt>
                <c:pt idx="201">
                  <c:v>10.4</c:v>
                </c:pt>
                <c:pt idx="202">
                  <c:v>10.466666000000007</c:v>
                </c:pt>
                <c:pt idx="203">
                  <c:v>10.533334</c:v>
                </c:pt>
                <c:pt idx="204">
                  <c:v>10.6</c:v>
                </c:pt>
                <c:pt idx="205">
                  <c:v>10.666667</c:v>
                </c:pt>
                <c:pt idx="206">
                  <c:v>10.733333999999999</c:v>
                </c:pt>
                <c:pt idx="207">
                  <c:v>10.8</c:v>
                </c:pt>
                <c:pt idx="208">
                  <c:v>10.866667000000007</c:v>
                </c:pt>
                <c:pt idx="209">
                  <c:v>10.933333000000001</c:v>
                </c:pt>
                <c:pt idx="210">
                  <c:v>11.066667000000002</c:v>
                </c:pt>
                <c:pt idx="211">
                  <c:v>11.133333</c:v>
                </c:pt>
                <c:pt idx="212">
                  <c:v>11.2</c:v>
                </c:pt>
                <c:pt idx="213">
                  <c:v>11.266666000000004</c:v>
                </c:pt>
                <c:pt idx="214">
                  <c:v>11.333333</c:v>
                </c:pt>
                <c:pt idx="215">
                  <c:v>11.4</c:v>
                </c:pt>
                <c:pt idx="216">
                  <c:v>11.466666000000007</c:v>
                </c:pt>
                <c:pt idx="217">
                  <c:v>11.533334</c:v>
                </c:pt>
                <c:pt idx="218">
                  <c:v>11.6</c:v>
                </c:pt>
                <c:pt idx="219">
                  <c:v>11.666667</c:v>
                </c:pt>
                <c:pt idx="220">
                  <c:v>11.733333999999999</c:v>
                </c:pt>
                <c:pt idx="221">
                  <c:v>11.8</c:v>
                </c:pt>
                <c:pt idx="222">
                  <c:v>11.866667000000007</c:v>
                </c:pt>
                <c:pt idx="223">
                  <c:v>11.933333000000001</c:v>
                </c:pt>
                <c:pt idx="224">
                  <c:v>12</c:v>
                </c:pt>
                <c:pt idx="225">
                  <c:v>12.066667000000002</c:v>
                </c:pt>
                <c:pt idx="226">
                  <c:v>12.2</c:v>
                </c:pt>
                <c:pt idx="227">
                  <c:v>12.266666000000004</c:v>
                </c:pt>
                <c:pt idx="228">
                  <c:v>12.333333</c:v>
                </c:pt>
                <c:pt idx="229">
                  <c:v>12.466666000000007</c:v>
                </c:pt>
                <c:pt idx="230">
                  <c:v>12.533334</c:v>
                </c:pt>
                <c:pt idx="231">
                  <c:v>12.6</c:v>
                </c:pt>
                <c:pt idx="232">
                  <c:v>12.666667</c:v>
                </c:pt>
                <c:pt idx="233">
                  <c:v>12.733333999999999</c:v>
                </c:pt>
                <c:pt idx="234">
                  <c:v>12.8</c:v>
                </c:pt>
                <c:pt idx="235">
                  <c:v>12.866667000000007</c:v>
                </c:pt>
                <c:pt idx="236">
                  <c:v>12.933333000000001</c:v>
                </c:pt>
                <c:pt idx="237">
                  <c:v>13</c:v>
                </c:pt>
                <c:pt idx="238">
                  <c:v>13.066667000000002</c:v>
                </c:pt>
                <c:pt idx="239">
                  <c:v>13.133333</c:v>
                </c:pt>
                <c:pt idx="240">
                  <c:v>13.2</c:v>
                </c:pt>
                <c:pt idx="241">
                  <c:v>13.266666000000004</c:v>
                </c:pt>
                <c:pt idx="242">
                  <c:v>13.333333</c:v>
                </c:pt>
                <c:pt idx="243">
                  <c:v>13.4</c:v>
                </c:pt>
                <c:pt idx="244">
                  <c:v>13.466666000000007</c:v>
                </c:pt>
                <c:pt idx="245">
                  <c:v>13.533334</c:v>
                </c:pt>
                <c:pt idx="246">
                  <c:v>13.6</c:v>
                </c:pt>
                <c:pt idx="247">
                  <c:v>13.666667</c:v>
                </c:pt>
                <c:pt idx="248">
                  <c:v>13.733333999999999</c:v>
                </c:pt>
                <c:pt idx="249">
                  <c:v>13.8</c:v>
                </c:pt>
                <c:pt idx="250">
                  <c:v>13.866667000000007</c:v>
                </c:pt>
                <c:pt idx="251">
                  <c:v>13.933333000000001</c:v>
                </c:pt>
                <c:pt idx="252">
                  <c:v>14</c:v>
                </c:pt>
                <c:pt idx="253">
                  <c:v>14.066667000000002</c:v>
                </c:pt>
                <c:pt idx="254">
                  <c:v>14.133333</c:v>
                </c:pt>
                <c:pt idx="255">
                  <c:v>14.2</c:v>
                </c:pt>
                <c:pt idx="256">
                  <c:v>14.266666000000004</c:v>
                </c:pt>
                <c:pt idx="257">
                  <c:v>14.333333</c:v>
                </c:pt>
                <c:pt idx="258">
                  <c:v>14.4</c:v>
                </c:pt>
                <c:pt idx="259">
                  <c:v>14.466666000000007</c:v>
                </c:pt>
                <c:pt idx="260">
                  <c:v>14.533334</c:v>
                </c:pt>
                <c:pt idx="261">
                  <c:v>14.6</c:v>
                </c:pt>
                <c:pt idx="262">
                  <c:v>14.666667</c:v>
                </c:pt>
                <c:pt idx="263">
                  <c:v>14.733333999999999</c:v>
                </c:pt>
                <c:pt idx="264">
                  <c:v>14.8</c:v>
                </c:pt>
                <c:pt idx="265">
                  <c:v>14.866667000000007</c:v>
                </c:pt>
                <c:pt idx="266">
                  <c:v>14.933333000000001</c:v>
                </c:pt>
                <c:pt idx="267">
                  <c:v>15</c:v>
                </c:pt>
                <c:pt idx="268">
                  <c:v>15.133333</c:v>
                </c:pt>
                <c:pt idx="269">
                  <c:v>15.2</c:v>
                </c:pt>
                <c:pt idx="270">
                  <c:v>15.266666000000004</c:v>
                </c:pt>
                <c:pt idx="271">
                  <c:v>15.333333</c:v>
                </c:pt>
                <c:pt idx="272">
                  <c:v>15.4</c:v>
                </c:pt>
                <c:pt idx="273">
                  <c:v>15.466666000000007</c:v>
                </c:pt>
                <c:pt idx="274">
                  <c:v>15.533334</c:v>
                </c:pt>
                <c:pt idx="275">
                  <c:v>15.6</c:v>
                </c:pt>
                <c:pt idx="276">
                  <c:v>15.666667</c:v>
                </c:pt>
                <c:pt idx="277">
                  <c:v>15.733333999999999</c:v>
                </c:pt>
                <c:pt idx="278">
                  <c:v>15.8</c:v>
                </c:pt>
                <c:pt idx="279">
                  <c:v>15.866667000000007</c:v>
                </c:pt>
                <c:pt idx="280">
                  <c:v>15.933333000000001</c:v>
                </c:pt>
                <c:pt idx="281">
                  <c:v>16.133333</c:v>
                </c:pt>
                <c:pt idx="282">
                  <c:v>16.200001</c:v>
                </c:pt>
                <c:pt idx="283">
                  <c:v>16.266665999999987</c:v>
                </c:pt>
                <c:pt idx="284">
                  <c:v>16.333334000000001</c:v>
                </c:pt>
                <c:pt idx="285">
                  <c:v>16.399999999999999</c:v>
                </c:pt>
                <c:pt idx="286">
                  <c:v>16.46666699999998</c:v>
                </c:pt>
                <c:pt idx="287">
                  <c:v>16.533332999999981</c:v>
                </c:pt>
              </c:numCache>
            </c:numRef>
          </c:xVal>
          <c:yVal>
            <c:numRef>
              <c:f>DataFile_RAW_FROC!$B$3:$B$290</c:f>
              <c:numCache>
                <c:formatCode>General</c:formatCode>
                <c:ptCount val="288"/>
                <c:pt idx="0">
                  <c:v>9.3460000000000088E-3</c:v>
                </c:pt>
                <c:pt idx="1">
                  <c:v>1.8692E-2</c:v>
                </c:pt>
                <c:pt idx="2">
                  <c:v>2.8036999999999999E-2</c:v>
                </c:pt>
                <c:pt idx="3">
                  <c:v>3.7383000000000027E-2</c:v>
                </c:pt>
                <c:pt idx="4">
                  <c:v>4.6729E-2</c:v>
                </c:pt>
                <c:pt idx="5">
                  <c:v>4.6729E-2</c:v>
                </c:pt>
                <c:pt idx="6">
                  <c:v>4.6729E-2</c:v>
                </c:pt>
                <c:pt idx="7">
                  <c:v>4.6729E-2</c:v>
                </c:pt>
                <c:pt idx="8">
                  <c:v>5.6075E-2</c:v>
                </c:pt>
                <c:pt idx="9">
                  <c:v>6.5421000000000007E-2</c:v>
                </c:pt>
                <c:pt idx="10">
                  <c:v>7.4766000000000069E-2</c:v>
                </c:pt>
                <c:pt idx="11">
                  <c:v>8.4112000000000006E-2</c:v>
                </c:pt>
                <c:pt idx="12">
                  <c:v>9.345800000000011E-2</c:v>
                </c:pt>
                <c:pt idx="13">
                  <c:v>0.10280400000000002</c:v>
                </c:pt>
                <c:pt idx="14">
                  <c:v>0.10280400000000002</c:v>
                </c:pt>
                <c:pt idx="15">
                  <c:v>0.11215</c:v>
                </c:pt>
                <c:pt idx="16">
                  <c:v>0.1214950000000001</c:v>
                </c:pt>
                <c:pt idx="17">
                  <c:v>0.1214950000000001</c:v>
                </c:pt>
                <c:pt idx="18">
                  <c:v>0.1214950000000001</c:v>
                </c:pt>
                <c:pt idx="19">
                  <c:v>0.13084100000000001</c:v>
                </c:pt>
                <c:pt idx="20">
                  <c:v>0.14018700000000001</c:v>
                </c:pt>
                <c:pt idx="21">
                  <c:v>0.14018700000000001</c:v>
                </c:pt>
                <c:pt idx="22">
                  <c:v>0.14018700000000001</c:v>
                </c:pt>
                <c:pt idx="23">
                  <c:v>0.14953300000000011</c:v>
                </c:pt>
                <c:pt idx="24">
                  <c:v>0.15887899999999999</c:v>
                </c:pt>
                <c:pt idx="25">
                  <c:v>0.16822400000000001</c:v>
                </c:pt>
                <c:pt idx="26">
                  <c:v>0.17757000000000001</c:v>
                </c:pt>
                <c:pt idx="27">
                  <c:v>0.17757000000000001</c:v>
                </c:pt>
                <c:pt idx="28">
                  <c:v>0.17757000000000001</c:v>
                </c:pt>
                <c:pt idx="29">
                  <c:v>0.17757000000000001</c:v>
                </c:pt>
                <c:pt idx="30">
                  <c:v>0.18691600000000025</c:v>
                </c:pt>
                <c:pt idx="31">
                  <c:v>0.19626199999999999</c:v>
                </c:pt>
                <c:pt idx="32">
                  <c:v>0.20560700000000001</c:v>
                </c:pt>
                <c:pt idx="33">
                  <c:v>0.21495300000000012</c:v>
                </c:pt>
                <c:pt idx="34">
                  <c:v>0.22429900000000011</c:v>
                </c:pt>
                <c:pt idx="35">
                  <c:v>0.23364499999999999</c:v>
                </c:pt>
                <c:pt idx="36">
                  <c:v>0.23364499999999999</c:v>
                </c:pt>
                <c:pt idx="37">
                  <c:v>0.24299100000000018</c:v>
                </c:pt>
                <c:pt idx="38">
                  <c:v>0.24299100000000018</c:v>
                </c:pt>
                <c:pt idx="39">
                  <c:v>0.252336</c:v>
                </c:pt>
                <c:pt idx="40">
                  <c:v>0.252336</c:v>
                </c:pt>
                <c:pt idx="41">
                  <c:v>0.26168200000000008</c:v>
                </c:pt>
                <c:pt idx="42">
                  <c:v>0.27102800000000027</c:v>
                </c:pt>
                <c:pt idx="43">
                  <c:v>0.27102800000000027</c:v>
                </c:pt>
                <c:pt idx="44">
                  <c:v>0.27102800000000027</c:v>
                </c:pt>
                <c:pt idx="45">
                  <c:v>0.28037400000000023</c:v>
                </c:pt>
                <c:pt idx="46">
                  <c:v>0.28037400000000023</c:v>
                </c:pt>
                <c:pt idx="47">
                  <c:v>0.2897200000000002</c:v>
                </c:pt>
                <c:pt idx="48">
                  <c:v>0.29906500000000008</c:v>
                </c:pt>
                <c:pt idx="49">
                  <c:v>0.30841100000000032</c:v>
                </c:pt>
                <c:pt idx="50">
                  <c:v>0.30841100000000032</c:v>
                </c:pt>
                <c:pt idx="51">
                  <c:v>0.31775700000000001</c:v>
                </c:pt>
                <c:pt idx="52">
                  <c:v>0.32710300000000025</c:v>
                </c:pt>
                <c:pt idx="53">
                  <c:v>0.33644900000000022</c:v>
                </c:pt>
                <c:pt idx="54">
                  <c:v>0.33644900000000022</c:v>
                </c:pt>
                <c:pt idx="55">
                  <c:v>0.33644900000000022</c:v>
                </c:pt>
                <c:pt idx="56">
                  <c:v>0.33644900000000022</c:v>
                </c:pt>
                <c:pt idx="57">
                  <c:v>0.33644900000000022</c:v>
                </c:pt>
                <c:pt idx="58">
                  <c:v>0.33644900000000022</c:v>
                </c:pt>
                <c:pt idx="59">
                  <c:v>0.33644900000000022</c:v>
                </c:pt>
                <c:pt idx="60">
                  <c:v>0.34579400000000005</c:v>
                </c:pt>
                <c:pt idx="61">
                  <c:v>0.34579400000000005</c:v>
                </c:pt>
                <c:pt idx="62">
                  <c:v>0.35514000000000001</c:v>
                </c:pt>
                <c:pt idx="63">
                  <c:v>0.35514000000000001</c:v>
                </c:pt>
                <c:pt idx="64">
                  <c:v>0.35514000000000001</c:v>
                </c:pt>
                <c:pt idx="65">
                  <c:v>0.36448600000000037</c:v>
                </c:pt>
                <c:pt idx="66">
                  <c:v>0.36448600000000037</c:v>
                </c:pt>
                <c:pt idx="67">
                  <c:v>0.37383200000000022</c:v>
                </c:pt>
                <c:pt idx="68">
                  <c:v>0.37383200000000022</c:v>
                </c:pt>
                <c:pt idx="69">
                  <c:v>0.37383200000000022</c:v>
                </c:pt>
                <c:pt idx="70">
                  <c:v>0.37383200000000022</c:v>
                </c:pt>
                <c:pt idx="71">
                  <c:v>0.37383200000000022</c:v>
                </c:pt>
                <c:pt idx="72">
                  <c:v>0.37383200000000022</c:v>
                </c:pt>
                <c:pt idx="73">
                  <c:v>0.37383200000000022</c:v>
                </c:pt>
                <c:pt idx="74">
                  <c:v>0.37383200000000022</c:v>
                </c:pt>
                <c:pt idx="75">
                  <c:v>0.37383200000000022</c:v>
                </c:pt>
                <c:pt idx="76">
                  <c:v>0.37383200000000022</c:v>
                </c:pt>
                <c:pt idx="77">
                  <c:v>0.37383200000000022</c:v>
                </c:pt>
                <c:pt idx="78">
                  <c:v>0.38317800000000035</c:v>
                </c:pt>
                <c:pt idx="79">
                  <c:v>0.39252300000000023</c:v>
                </c:pt>
                <c:pt idx="80">
                  <c:v>0.39252300000000023</c:v>
                </c:pt>
                <c:pt idx="81">
                  <c:v>0.39252300000000023</c:v>
                </c:pt>
                <c:pt idx="82">
                  <c:v>0.40186900000000025</c:v>
                </c:pt>
                <c:pt idx="83">
                  <c:v>0.40186900000000025</c:v>
                </c:pt>
                <c:pt idx="84">
                  <c:v>0.40186900000000025</c:v>
                </c:pt>
                <c:pt idx="85">
                  <c:v>0.40186900000000025</c:v>
                </c:pt>
                <c:pt idx="86">
                  <c:v>0.411215</c:v>
                </c:pt>
                <c:pt idx="87">
                  <c:v>0.411215</c:v>
                </c:pt>
                <c:pt idx="88">
                  <c:v>0.411215</c:v>
                </c:pt>
                <c:pt idx="89">
                  <c:v>0.42056100000000002</c:v>
                </c:pt>
                <c:pt idx="90">
                  <c:v>0.42056100000000002</c:v>
                </c:pt>
                <c:pt idx="91">
                  <c:v>0.42056100000000002</c:v>
                </c:pt>
                <c:pt idx="92">
                  <c:v>0.42056100000000002</c:v>
                </c:pt>
                <c:pt idx="93">
                  <c:v>0.42056100000000002</c:v>
                </c:pt>
                <c:pt idx="94">
                  <c:v>0.42056100000000002</c:v>
                </c:pt>
                <c:pt idx="95">
                  <c:v>0.42056100000000002</c:v>
                </c:pt>
                <c:pt idx="96">
                  <c:v>0.42056100000000002</c:v>
                </c:pt>
                <c:pt idx="97">
                  <c:v>0.42990700000000026</c:v>
                </c:pt>
                <c:pt idx="98">
                  <c:v>0.4392520000000002</c:v>
                </c:pt>
                <c:pt idx="99">
                  <c:v>0.4392520000000002</c:v>
                </c:pt>
                <c:pt idx="100">
                  <c:v>0.4392520000000002</c:v>
                </c:pt>
                <c:pt idx="101">
                  <c:v>0.448598</c:v>
                </c:pt>
                <c:pt idx="102">
                  <c:v>0.448598</c:v>
                </c:pt>
                <c:pt idx="103">
                  <c:v>0.448598</c:v>
                </c:pt>
                <c:pt idx="104">
                  <c:v>0.448598</c:v>
                </c:pt>
                <c:pt idx="105">
                  <c:v>0.448598</c:v>
                </c:pt>
                <c:pt idx="106">
                  <c:v>0.448598</c:v>
                </c:pt>
                <c:pt idx="107">
                  <c:v>0.448598</c:v>
                </c:pt>
                <c:pt idx="108">
                  <c:v>0.448598</c:v>
                </c:pt>
                <c:pt idx="109">
                  <c:v>0.45794400000000002</c:v>
                </c:pt>
                <c:pt idx="110">
                  <c:v>0.45794400000000002</c:v>
                </c:pt>
                <c:pt idx="111">
                  <c:v>0.45794400000000002</c:v>
                </c:pt>
                <c:pt idx="112">
                  <c:v>0.45794400000000002</c:v>
                </c:pt>
                <c:pt idx="113">
                  <c:v>0.45794400000000002</c:v>
                </c:pt>
                <c:pt idx="114">
                  <c:v>0.46729000000000004</c:v>
                </c:pt>
                <c:pt idx="115">
                  <c:v>0.46729000000000004</c:v>
                </c:pt>
                <c:pt idx="116">
                  <c:v>0.46729000000000004</c:v>
                </c:pt>
                <c:pt idx="117">
                  <c:v>0.476636</c:v>
                </c:pt>
                <c:pt idx="118">
                  <c:v>0.476636</c:v>
                </c:pt>
                <c:pt idx="119">
                  <c:v>0.476636</c:v>
                </c:pt>
                <c:pt idx="120">
                  <c:v>0.476636</c:v>
                </c:pt>
                <c:pt idx="121">
                  <c:v>0.476636</c:v>
                </c:pt>
                <c:pt idx="122">
                  <c:v>0.476636</c:v>
                </c:pt>
                <c:pt idx="123">
                  <c:v>0.476636</c:v>
                </c:pt>
                <c:pt idx="124">
                  <c:v>0.476636</c:v>
                </c:pt>
                <c:pt idx="125">
                  <c:v>0.476636</c:v>
                </c:pt>
                <c:pt idx="126">
                  <c:v>0.476636</c:v>
                </c:pt>
                <c:pt idx="127">
                  <c:v>0.476636</c:v>
                </c:pt>
                <c:pt idx="128">
                  <c:v>0.476636</c:v>
                </c:pt>
                <c:pt idx="129">
                  <c:v>0.476636</c:v>
                </c:pt>
                <c:pt idx="130">
                  <c:v>0.476636</c:v>
                </c:pt>
                <c:pt idx="131">
                  <c:v>0.48598100000000022</c:v>
                </c:pt>
                <c:pt idx="132">
                  <c:v>0.48598100000000022</c:v>
                </c:pt>
                <c:pt idx="133">
                  <c:v>0.48598100000000022</c:v>
                </c:pt>
                <c:pt idx="134">
                  <c:v>0.48598100000000022</c:v>
                </c:pt>
                <c:pt idx="135">
                  <c:v>0.48598100000000022</c:v>
                </c:pt>
                <c:pt idx="136">
                  <c:v>0.48598100000000022</c:v>
                </c:pt>
                <c:pt idx="137">
                  <c:v>0.48598100000000022</c:v>
                </c:pt>
                <c:pt idx="138">
                  <c:v>0.49532700000000035</c:v>
                </c:pt>
                <c:pt idx="139">
                  <c:v>0.50467300000000004</c:v>
                </c:pt>
                <c:pt idx="140">
                  <c:v>0.50467300000000004</c:v>
                </c:pt>
                <c:pt idx="141">
                  <c:v>0.50467300000000004</c:v>
                </c:pt>
                <c:pt idx="142">
                  <c:v>0.50467300000000004</c:v>
                </c:pt>
                <c:pt idx="143">
                  <c:v>0.514019</c:v>
                </c:pt>
                <c:pt idx="144">
                  <c:v>0.514019</c:v>
                </c:pt>
                <c:pt idx="145">
                  <c:v>0.514019</c:v>
                </c:pt>
                <c:pt idx="146">
                  <c:v>0.514019</c:v>
                </c:pt>
                <c:pt idx="147">
                  <c:v>0.514019</c:v>
                </c:pt>
                <c:pt idx="148">
                  <c:v>0.514019</c:v>
                </c:pt>
                <c:pt idx="149">
                  <c:v>0.52336399999999939</c:v>
                </c:pt>
                <c:pt idx="150">
                  <c:v>0.52336399999999939</c:v>
                </c:pt>
                <c:pt idx="151">
                  <c:v>0.52336399999999939</c:v>
                </c:pt>
                <c:pt idx="152">
                  <c:v>0.52336399999999939</c:v>
                </c:pt>
                <c:pt idx="153">
                  <c:v>0.52336399999999939</c:v>
                </c:pt>
                <c:pt idx="154">
                  <c:v>0.53271000000000002</c:v>
                </c:pt>
                <c:pt idx="155">
                  <c:v>0.53271000000000002</c:v>
                </c:pt>
                <c:pt idx="156">
                  <c:v>0.53271000000000002</c:v>
                </c:pt>
                <c:pt idx="157">
                  <c:v>0.53271000000000002</c:v>
                </c:pt>
                <c:pt idx="158">
                  <c:v>0.53271000000000002</c:v>
                </c:pt>
                <c:pt idx="159">
                  <c:v>0.53271000000000002</c:v>
                </c:pt>
                <c:pt idx="160">
                  <c:v>0.57009299999999996</c:v>
                </c:pt>
                <c:pt idx="161">
                  <c:v>0.57943900000000004</c:v>
                </c:pt>
                <c:pt idx="162">
                  <c:v>0.57943900000000004</c:v>
                </c:pt>
                <c:pt idx="163">
                  <c:v>0.57943900000000004</c:v>
                </c:pt>
                <c:pt idx="164">
                  <c:v>0.57943900000000004</c:v>
                </c:pt>
                <c:pt idx="165">
                  <c:v>0.57943900000000004</c:v>
                </c:pt>
                <c:pt idx="166">
                  <c:v>0.57943900000000004</c:v>
                </c:pt>
                <c:pt idx="167">
                  <c:v>0.57943900000000004</c:v>
                </c:pt>
                <c:pt idx="168">
                  <c:v>0.57943900000000004</c:v>
                </c:pt>
                <c:pt idx="169">
                  <c:v>0.57943900000000004</c:v>
                </c:pt>
                <c:pt idx="170">
                  <c:v>0.57943900000000004</c:v>
                </c:pt>
                <c:pt idx="171">
                  <c:v>0.57943900000000004</c:v>
                </c:pt>
                <c:pt idx="172">
                  <c:v>0.57943900000000004</c:v>
                </c:pt>
                <c:pt idx="173">
                  <c:v>0.57943900000000004</c:v>
                </c:pt>
                <c:pt idx="174">
                  <c:v>0.57943900000000004</c:v>
                </c:pt>
                <c:pt idx="175">
                  <c:v>0.57943900000000004</c:v>
                </c:pt>
                <c:pt idx="176">
                  <c:v>0.57943900000000004</c:v>
                </c:pt>
                <c:pt idx="177">
                  <c:v>0.57943900000000004</c:v>
                </c:pt>
                <c:pt idx="178">
                  <c:v>0.57943900000000004</c:v>
                </c:pt>
                <c:pt idx="179">
                  <c:v>0.57943900000000004</c:v>
                </c:pt>
                <c:pt idx="180">
                  <c:v>0.57943900000000004</c:v>
                </c:pt>
                <c:pt idx="181">
                  <c:v>0.57943900000000004</c:v>
                </c:pt>
                <c:pt idx="182">
                  <c:v>0.57943900000000004</c:v>
                </c:pt>
                <c:pt idx="183">
                  <c:v>0.57943900000000004</c:v>
                </c:pt>
                <c:pt idx="184">
                  <c:v>0.57943900000000004</c:v>
                </c:pt>
                <c:pt idx="185">
                  <c:v>0.588785</c:v>
                </c:pt>
                <c:pt idx="186">
                  <c:v>0.588785</c:v>
                </c:pt>
                <c:pt idx="187">
                  <c:v>0.588785</c:v>
                </c:pt>
                <c:pt idx="188">
                  <c:v>0.588785</c:v>
                </c:pt>
                <c:pt idx="189">
                  <c:v>0.588785</c:v>
                </c:pt>
                <c:pt idx="190">
                  <c:v>0.588785</c:v>
                </c:pt>
                <c:pt idx="191">
                  <c:v>0.588785</c:v>
                </c:pt>
                <c:pt idx="192">
                  <c:v>0.588785</c:v>
                </c:pt>
                <c:pt idx="193">
                  <c:v>0.588785</c:v>
                </c:pt>
                <c:pt idx="194">
                  <c:v>0.588785</c:v>
                </c:pt>
                <c:pt idx="195">
                  <c:v>0.588785</c:v>
                </c:pt>
                <c:pt idx="196">
                  <c:v>0.588785</c:v>
                </c:pt>
                <c:pt idx="197">
                  <c:v>0.588785</c:v>
                </c:pt>
                <c:pt idx="198">
                  <c:v>0.588785</c:v>
                </c:pt>
                <c:pt idx="199">
                  <c:v>0.588785</c:v>
                </c:pt>
                <c:pt idx="200">
                  <c:v>0.588785</c:v>
                </c:pt>
                <c:pt idx="201">
                  <c:v>0.588785</c:v>
                </c:pt>
                <c:pt idx="202">
                  <c:v>0.588785</c:v>
                </c:pt>
                <c:pt idx="203">
                  <c:v>0.588785</c:v>
                </c:pt>
                <c:pt idx="204">
                  <c:v>0.588785</c:v>
                </c:pt>
                <c:pt idx="205">
                  <c:v>0.588785</c:v>
                </c:pt>
                <c:pt idx="206">
                  <c:v>0.588785</c:v>
                </c:pt>
                <c:pt idx="207">
                  <c:v>0.588785</c:v>
                </c:pt>
                <c:pt idx="208">
                  <c:v>0.588785</c:v>
                </c:pt>
                <c:pt idx="209">
                  <c:v>0.588785</c:v>
                </c:pt>
                <c:pt idx="210">
                  <c:v>0.588785</c:v>
                </c:pt>
                <c:pt idx="211">
                  <c:v>0.588785</c:v>
                </c:pt>
                <c:pt idx="212">
                  <c:v>0.588785</c:v>
                </c:pt>
                <c:pt idx="213">
                  <c:v>0.588785</c:v>
                </c:pt>
                <c:pt idx="214">
                  <c:v>0.588785</c:v>
                </c:pt>
                <c:pt idx="215">
                  <c:v>0.588785</c:v>
                </c:pt>
                <c:pt idx="216">
                  <c:v>0.588785</c:v>
                </c:pt>
                <c:pt idx="217">
                  <c:v>0.588785</c:v>
                </c:pt>
                <c:pt idx="218">
                  <c:v>0.588785</c:v>
                </c:pt>
                <c:pt idx="219">
                  <c:v>0.588785</c:v>
                </c:pt>
                <c:pt idx="220">
                  <c:v>0.588785</c:v>
                </c:pt>
                <c:pt idx="221">
                  <c:v>0.588785</c:v>
                </c:pt>
                <c:pt idx="222">
                  <c:v>0.588785</c:v>
                </c:pt>
                <c:pt idx="223">
                  <c:v>0.588785</c:v>
                </c:pt>
                <c:pt idx="224">
                  <c:v>0.588785</c:v>
                </c:pt>
                <c:pt idx="225">
                  <c:v>0.588785</c:v>
                </c:pt>
                <c:pt idx="226">
                  <c:v>0.588785</c:v>
                </c:pt>
                <c:pt idx="227">
                  <c:v>0.588785</c:v>
                </c:pt>
                <c:pt idx="228">
                  <c:v>0.588785</c:v>
                </c:pt>
                <c:pt idx="229">
                  <c:v>0.588785</c:v>
                </c:pt>
                <c:pt idx="230">
                  <c:v>0.588785</c:v>
                </c:pt>
                <c:pt idx="231">
                  <c:v>0.588785</c:v>
                </c:pt>
                <c:pt idx="232">
                  <c:v>0.588785</c:v>
                </c:pt>
                <c:pt idx="233">
                  <c:v>0.588785</c:v>
                </c:pt>
                <c:pt idx="234">
                  <c:v>0.588785</c:v>
                </c:pt>
                <c:pt idx="235">
                  <c:v>0.588785</c:v>
                </c:pt>
                <c:pt idx="236">
                  <c:v>0.588785</c:v>
                </c:pt>
                <c:pt idx="237">
                  <c:v>0.588785</c:v>
                </c:pt>
                <c:pt idx="238">
                  <c:v>0.588785</c:v>
                </c:pt>
                <c:pt idx="239">
                  <c:v>0.588785</c:v>
                </c:pt>
                <c:pt idx="240">
                  <c:v>0.588785</c:v>
                </c:pt>
                <c:pt idx="241">
                  <c:v>0.588785</c:v>
                </c:pt>
                <c:pt idx="242">
                  <c:v>0.588785</c:v>
                </c:pt>
                <c:pt idx="243">
                  <c:v>0.588785</c:v>
                </c:pt>
                <c:pt idx="244">
                  <c:v>0.588785</c:v>
                </c:pt>
                <c:pt idx="245">
                  <c:v>0.588785</c:v>
                </c:pt>
                <c:pt idx="246">
                  <c:v>0.588785</c:v>
                </c:pt>
                <c:pt idx="247">
                  <c:v>0.588785</c:v>
                </c:pt>
                <c:pt idx="248">
                  <c:v>0.588785</c:v>
                </c:pt>
                <c:pt idx="249">
                  <c:v>0.588785</c:v>
                </c:pt>
                <c:pt idx="250">
                  <c:v>0.588785</c:v>
                </c:pt>
                <c:pt idx="251">
                  <c:v>0.588785</c:v>
                </c:pt>
                <c:pt idx="252">
                  <c:v>0.588785</c:v>
                </c:pt>
                <c:pt idx="253">
                  <c:v>0.588785</c:v>
                </c:pt>
                <c:pt idx="254">
                  <c:v>0.588785</c:v>
                </c:pt>
                <c:pt idx="255">
                  <c:v>0.588785</c:v>
                </c:pt>
                <c:pt idx="256">
                  <c:v>0.588785</c:v>
                </c:pt>
                <c:pt idx="257">
                  <c:v>0.588785</c:v>
                </c:pt>
                <c:pt idx="258">
                  <c:v>0.588785</c:v>
                </c:pt>
                <c:pt idx="259">
                  <c:v>0.588785</c:v>
                </c:pt>
                <c:pt idx="260">
                  <c:v>0.588785</c:v>
                </c:pt>
                <c:pt idx="261">
                  <c:v>0.588785</c:v>
                </c:pt>
                <c:pt idx="262">
                  <c:v>0.588785</c:v>
                </c:pt>
                <c:pt idx="263">
                  <c:v>0.588785</c:v>
                </c:pt>
                <c:pt idx="264">
                  <c:v>0.588785</c:v>
                </c:pt>
                <c:pt idx="265">
                  <c:v>0.588785</c:v>
                </c:pt>
                <c:pt idx="266">
                  <c:v>0.588785</c:v>
                </c:pt>
                <c:pt idx="267">
                  <c:v>0.588785</c:v>
                </c:pt>
                <c:pt idx="268">
                  <c:v>0.588785</c:v>
                </c:pt>
                <c:pt idx="269">
                  <c:v>0.588785</c:v>
                </c:pt>
                <c:pt idx="270">
                  <c:v>0.588785</c:v>
                </c:pt>
                <c:pt idx="271">
                  <c:v>0.588785</c:v>
                </c:pt>
                <c:pt idx="272">
                  <c:v>0.588785</c:v>
                </c:pt>
                <c:pt idx="273">
                  <c:v>0.588785</c:v>
                </c:pt>
                <c:pt idx="274">
                  <c:v>0.588785</c:v>
                </c:pt>
                <c:pt idx="275">
                  <c:v>0.588785</c:v>
                </c:pt>
                <c:pt idx="276">
                  <c:v>0.588785</c:v>
                </c:pt>
                <c:pt idx="277">
                  <c:v>0.588785</c:v>
                </c:pt>
                <c:pt idx="278">
                  <c:v>0.588785</c:v>
                </c:pt>
                <c:pt idx="279">
                  <c:v>0.588785</c:v>
                </c:pt>
                <c:pt idx="280">
                  <c:v>0.588785</c:v>
                </c:pt>
                <c:pt idx="281">
                  <c:v>0.588785</c:v>
                </c:pt>
                <c:pt idx="282">
                  <c:v>0.588785</c:v>
                </c:pt>
                <c:pt idx="283">
                  <c:v>0.588785</c:v>
                </c:pt>
                <c:pt idx="284">
                  <c:v>0.588785</c:v>
                </c:pt>
                <c:pt idx="285">
                  <c:v>0.588785</c:v>
                </c:pt>
                <c:pt idx="286">
                  <c:v>0.588785</c:v>
                </c:pt>
                <c:pt idx="287">
                  <c:v>0.588785</c:v>
                </c:pt>
              </c:numCache>
            </c:numRef>
          </c:yVal>
        </c:ser>
        <c:ser>
          <c:idx val="1"/>
          <c:order val="1"/>
          <c:tx>
            <c:strRef>
              <c:f>DataFile_RAW_FROC!$D$291</c:f>
              <c:strCache>
                <c:ptCount val="1"/>
                <c:pt idx="0">
                  <c:v>Post-reconstruction</c:v>
                </c:pt>
              </c:strCache>
            </c:strRef>
          </c:tx>
          <c:spPr>
            <a:ln w="50800">
              <a:solidFill>
                <a:srgbClr val="00B0F0"/>
              </a:solidFill>
            </a:ln>
          </c:spPr>
          <c:marker>
            <c:symbol val="none"/>
          </c:marker>
          <c:xVal>
            <c:numRef>
              <c:f>DataFile_RAW_FROC!$A$293:$A$473</c:f>
              <c:numCache>
                <c:formatCode>General</c:formatCode>
                <c:ptCount val="181"/>
                <c:pt idx="0">
                  <c:v>6.6667000000000004E-2</c:v>
                </c:pt>
                <c:pt idx="1">
                  <c:v>6.6667000000000004E-2</c:v>
                </c:pt>
                <c:pt idx="2">
                  <c:v>0.13333300000000001</c:v>
                </c:pt>
                <c:pt idx="3">
                  <c:v>0.2</c:v>
                </c:pt>
                <c:pt idx="4">
                  <c:v>0.2666670000000001</c:v>
                </c:pt>
                <c:pt idx="5">
                  <c:v>0.2666670000000001</c:v>
                </c:pt>
                <c:pt idx="6">
                  <c:v>0.2666670000000001</c:v>
                </c:pt>
                <c:pt idx="7">
                  <c:v>0.2666670000000001</c:v>
                </c:pt>
                <c:pt idx="8">
                  <c:v>0.2666670000000001</c:v>
                </c:pt>
                <c:pt idx="9">
                  <c:v>0.2666670000000001</c:v>
                </c:pt>
                <c:pt idx="10">
                  <c:v>0.33333300000000032</c:v>
                </c:pt>
                <c:pt idx="11">
                  <c:v>0.4</c:v>
                </c:pt>
                <c:pt idx="12">
                  <c:v>0.466667</c:v>
                </c:pt>
                <c:pt idx="13">
                  <c:v>0.53333299999999928</c:v>
                </c:pt>
                <c:pt idx="14">
                  <c:v>0.53333299999999928</c:v>
                </c:pt>
                <c:pt idx="15">
                  <c:v>0.60000000000000042</c:v>
                </c:pt>
                <c:pt idx="16">
                  <c:v>0.60000000000000042</c:v>
                </c:pt>
                <c:pt idx="17">
                  <c:v>0.66666700000000045</c:v>
                </c:pt>
                <c:pt idx="18">
                  <c:v>0.73333300000000001</c:v>
                </c:pt>
                <c:pt idx="19">
                  <c:v>0.8</c:v>
                </c:pt>
                <c:pt idx="20">
                  <c:v>0.8</c:v>
                </c:pt>
                <c:pt idx="21">
                  <c:v>0.8</c:v>
                </c:pt>
                <c:pt idx="22">
                  <c:v>0.86666699999999997</c:v>
                </c:pt>
                <c:pt idx="23">
                  <c:v>0.86666699999999997</c:v>
                </c:pt>
                <c:pt idx="24">
                  <c:v>0.86666699999999997</c:v>
                </c:pt>
                <c:pt idx="25">
                  <c:v>0.86666699999999997</c:v>
                </c:pt>
                <c:pt idx="26">
                  <c:v>0.86666699999999997</c:v>
                </c:pt>
                <c:pt idx="27">
                  <c:v>0.86666699999999997</c:v>
                </c:pt>
                <c:pt idx="28">
                  <c:v>0.86666699999999997</c:v>
                </c:pt>
                <c:pt idx="29">
                  <c:v>0.86666699999999997</c:v>
                </c:pt>
                <c:pt idx="30">
                  <c:v>0.86666699999999997</c:v>
                </c:pt>
                <c:pt idx="31">
                  <c:v>0.86666699999999997</c:v>
                </c:pt>
                <c:pt idx="32">
                  <c:v>0.86666699999999997</c:v>
                </c:pt>
                <c:pt idx="33">
                  <c:v>0.93333299999999941</c:v>
                </c:pt>
                <c:pt idx="34">
                  <c:v>1</c:v>
                </c:pt>
                <c:pt idx="35">
                  <c:v>1</c:v>
                </c:pt>
                <c:pt idx="36">
                  <c:v>1.066667</c:v>
                </c:pt>
                <c:pt idx="37">
                  <c:v>1.1333329999999999</c:v>
                </c:pt>
                <c:pt idx="38">
                  <c:v>1.1333329999999999</c:v>
                </c:pt>
                <c:pt idx="39">
                  <c:v>1.2</c:v>
                </c:pt>
                <c:pt idx="40">
                  <c:v>1.266667</c:v>
                </c:pt>
                <c:pt idx="41">
                  <c:v>1.266667</c:v>
                </c:pt>
                <c:pt idx="42">
                  <c:v>1.3333329999999999</c:v>
                </c:pt>
                <c:pt idx="43">
                  <c:v>1.4</c:v>
                </c:pt>
                <c:pt idx="44">
                  <c:v>1.4666669999999991</c:v>
                </c:pt>
                <c:pt idx="45">
                  <c:v>1.6</c:v>
                </c:pt>
                <c:pt idx="46">
                  <c:v>1.6</c:v>
                </c:pt>
                <c:pt idx="47">
                  <c:v>1.6666669999999999</c:v>
                </c:pt>
                <c:pt idx="48">
                  <c:v>1.6666669999999999</c:v>
                </c:pt>
                <c:pt idx="49">
                  <c:v>1.7333329999999998</c:v>
                </c:pt>
                <c:pt idx="50">
                  <c:v>1.8</c:v>
                </c:pt>
                <c:pt idx="51">
                  <c:v>1.8</c:v>
                </c:pt>
                <c:pt idx="52">
                  <c:v>1.8666670000000001</c:v>
                </c:pt>
                <c:pt idx="53">
                  <c:v>1.8666670000000001</c:v>
                </c:pt>
                <c:pt idx="54">
                  <c:v>1.8666670000000001</c:v>
                </c:pt>
                <c:pt idx="55">
                  <c:v>1.933333</c:v>
                </c:pt>
                <c:pt idx="56">
                  <c:v>2</c:v>
                </c:pt>
                <c:pt idx="57">
                  <c:v>2.066666999999998</c:v>
                </c:pt>
                <c:pt idx="58">
                  <c:v>2.066666999999998</c:v>
                </c:pt>
                <c:pt idx="59">
                  <c:v>2.066666999999998</c:v>
                </c:pt>
                <c:pt idx="60">
                  <c:v>2.1333329999999999</c:v>
                </c:pt>
                <c:pt idx="61">
                  <c:v>2.1333329999999999</c:v>
                </c:pt>
                <c:pt idx="62">
                  <c:v>2.2000000000000002</c:v>
                </c:pt>
                <c:pt idx="63">
                  <c:v>2.266667</c:v>
                </c:pt>
                <c:pt idx="64">
                  <c:v>2.3333330000000001</c:v>
                </c:pt>
                <c:pt idx="65">
                  <c:v>2.4</c:v>
                </c:pt>
                <c:pt idx="66">
                  <c:v>2.4</c:v>
                </c:pt>
                <c:pt idx="67">
                  <c:v>2.4666669999999984</c:v>
                </c:pt>
                <c:pt idx="68">
                  <c:v>2.5333329999999998</c:v>
                </c:pt>
                <c:pt idx="69">
                  <c:v>2.6</c:v>
                </c:pt>
                <c:pt idx="70">
                  <c:v>2.6666669999999981</c:v>
                </c:pt>
                <c:pt idx="71">
                  <c:v>2.7333330000000018</c:v>
                </c:pt>
                <c:pt idx="72">
                  <c:v>2.8666669999999979</c:v>
                </c:pt>
                <c:pt idx="73">
                  <c:v>2.8666669999999979</c:v>
                </c:pt>
                <c:pt idx="74">
                  <c:v>2.8666669999999979</c:v>
                </c:pt>
                <c:pt idx="75">
                  <c:v>2.9333330000000002</c:v>
                </c:pt>
                <c:pt idx="76">
                  <c:v>3</c:v>
                </c:pt>
                <c:pt idx="77">
                  <c:v>3.066666999999998</c:v>
                </c:pt>
                <c:pt idx="78">
                  <c:v>3.1333329999999999</c:v>
                </c:pt>
                <c:pt idx="79">
                  <c:v>3.2</c:v>
                </c:pt>
                <c:pt idx="80">
                  <c:v>3.3333330000000001</c:v>
                </c:pt>
                <c:pt idx="81">
                  <c:v>3.4</c:v>
                </c:pt>
                <c:pt idx="82">
                  <c:v>3.4</c:v>
                </c:pt>
                <c:pt idx="83">
                  <c:v>3.4</c:v>
                </c:pt>
                <c:pt idx="84">
                  <c:v>3.4</c:v>
                </c:pt>
                <c:pt idx="85">
                  <c:v>3.4666669999999984</c:v>
                </c:pt>
                <c:pt idx="86">
                  <c:v>3.5333329999999998</c:v>
                </c:pt>
                <c:pt idx="87">
                  <c:v>3.6</c:v>
                </c:pt>
                <c:pt idx="88">
                  <c:v>3.6666669999999981</c:v>
                </c:pt>
                <c:pt idx="89">
                  <c:v>3.7333330000000018</c:v>
                </c:pt>
                <c:pt idx="90">
                  <c:v>3.8</c:v>
                </c:pt>
                <c:pt idx="91">
                  <c:v>3.8666669999999979</c:v>
                </c:pt>
                <c:pt idx="92">
                  <c:v>3.9333330000000002</c:v>
                </c:pt>
                <c:pt idx="93">
                  <c:v>4</c:v>
                </c:pt>
                <c:pt idx="94">
                  <c:v>4.0666669999999998</c:v>
                </c:pt>
                <c:pt idx="95">
                  <c:v>4.1333330000000004</c:v>
                </c:pt>
                <c:pt idx="96">
                  <c:v>4.2</c:v>
                </c:pt>
                <c:pt idx="97">
                  <c:v>4.2666670000000035</c:v>
                </c:pt>
                <c:pt idx="98">
                  <c:v>4.3333329999999997</c:v>
                </c:pt>
                <c:pt idx="99">
                  <c:v>4.4000000000000004</c:v>
                </c:pt>
                <c:pt idx="100">
                  <c:v>4.4000000000000004</c:v>
                </c:pt>
                <c:pt idx="101">
                  <c:v>4.4666670000000037</c:v>
                </c:pt>
                <c:pt idx="102">
                  <c:v>4.5333329999999998</c:v>
                </c:pt>
                <c:pt idx="103">
                  <c:v>4.5999999999999996</c:v>
                </c:pt>
                <c:pt idx="104">
                  <c:v>4.6666670000000003</c:v>
                </c:pt>
                <c:pt idx="105">
                  <c:v>4.7333330000000036</c:v>
                </c:pt>
                <c:pt idx="106">
                  <c:v>4.8</c:v>
                </c:pt>
                <c:pt idx="107">
                  <c:v>4.8666669999999996</c:v>
                </c:pt>
                <c:pt idx="108">
                  <c:v>4.8666669999999996</c:v>
                </c:pt>
                <c:pt idx="109">
                  <c:v>4.9333330000000037</c:v>
                </c:pt>
                <c:pt idx="110">
                  <c:v>5</c:v>
                </c:pt>
                <c:pt idx="111">
                  <c:v>5.0666669999999998</c:v>
                </c:pt>
                <c:pt idx="112">
                  <c:v>5.0666669999999998</c:v>
                </c:pt>
                <c:pt idx="113">
                  <c:v>5.1333330000000004</c:v>
                </c:pt>
                <c:pt idx="114">
                  <c:v>5.2</c:v>
                </c:pt>
                <c:pt idx="115">
                  <c:v>5.2666670000000035</c:v>
                </c:pt>
                <c:pt idx="116">
                  <c:v>5.3333329999999997</c:v>
                </c:pt>
                <c:pt idx="117">
                  <c:v>5.4</c:v>
                </c:pt>
                <c:pt idx="118">
                  <c:v>5.4666670000000037</c:v>
                </c:pt>
                <c:pt idx="119">
                  <c:v>5.5333329999999998</c:v>
                </c:pt>
                <c:pt idx="120">
                  <c:v>5.6</c:v>
                </c:pt>
                <c:pt idx="121">
                  <c:v>5.6666670000000003</c:v>
                </c:pt>
                <c:pt idx="122">
                  <c:v>5.7333330000000036</c:v>
                </c:pt>
                <c:pt idx="123">
                  <c:v>5.8</c:v>
                </c:pt>
                <c:pt idx="124">
                  <c:v>5.8666669999999996</c:v>
                </c:pt>
                <c:pt idx="125">
                  <c:v>5.9333330000000037</c:v>
                </c:pt>
                <c:pt idx="126">
                  <c:v>6</c:v>
                </c:pt>
                <c:pt idx="127">
                  <c:v>6</c:v>
                </c:pt>
                <c:pt idx="128">
                  <c:v>6.0666669999999998</c:v>
                </c:pt>
                <c:pt idx="129">
                  <c:v>6.1333330000000004</c:v>
                </c:pt>
                <c:pt idx="130">
                  <c:v>6.2</c:v>
                </c:pt>
                <c:pt idx="131">
                  <c:v>6.2666670000000035</c:v>
                </c:pt>
                <c:pt idx="132">
                  <c:v>6.2666670000000035</c:v>
                </c:pt>
                <c:pt idx="133">
                  <c:v>6.2666670000000035</c:v>
                </c:pt>
                <c:pt idx="134">
                  <c:v>6.3333329999999997</c:v>
                </c:pt>
                <c:pt idx="135">
                  <c:v>6.3333329999999997</c:v>
                </c:pt>
                <c:pt idx="136">
                  <c:v>6.4</c:v>
                </c:pt>
                <c:pt idx="137">
                  <c:v>6.4666670000000037</c:v>
                </c:pt>
                <c:pt idx="138">
                  <c:v>6.4666670000000037</c:v>
                </c:pt>
                <c:pt idx="139">
                  <c:v>6.4666670000000037</c:v>
                </c:pt>
                <c:pt idx="140">
                  <c:v>6.5333329999999998</c:v>
                </c:pt>
                <c:pt idx="141">
                  <c:v>6.6</c:v>
                </c:pt>
                <c:pt idx="142">
                  <c:v>6.6666670000000003</c:v>
                </c:pt>
                <c:pt idx="143">
                  <c:v>6.7333330000000036</c:v>
                </c:pt>
                <c:pt idx="144">
                  <c:v>6.8</c:v>
                </c:pt>
                <c:pt idx="145">
                  <c:v>6.8</c:v>
                </c:pt>
                <c:pt idx="146">
                  <c:v>7</c:v>
                </c:pt>
                <c:pt idx="147">
                  <c:v>7.0666669999999998</c:v>
                </c:pt>
                <c:pt idx="148">
                  <c:v>7.1333330000000004</c:v>
                </c:pt>
                <c:pt idx="149">
                  <c:v>7.2</c:v>
                </c:pt>
                <c:pt idx="150">
                  <c:v>7.2666670000000035</c:v>
                </c:pt>
                <c:pt idx="151">
                  <c:v>7.4</c:v>
                </c:pt>
                <c:pt idx="152">
                  <c:v>7.4666670000000037</c:v>
                </c:pt>
                <c:pt idx="153">
                  <c:v>7.5333329999999998</c:v>
                </c:pt>
                <c:pt idx="154">
                  <c:v>7.6</c:v>
                </c:pt>
                <c:pt idx="155">
                  <c:v>7.6666670000000003</c:v>
                </c:pt>
                <c:pt idx="156">
                  <c:v>7.7333330000000036</c:v>
                </c:pt>
                <c:pt idx="157">
                  <c:v>7.8</c:v>
                </c:pt>
                <c:pt idx="158">
                  <c:v>7.8666669999999996</c:v>
                </c:pt>
                <c:pt idx="159">
                  <c:v>7.9333330000000037</c:v>
                </c:pt>
                <c:pt idx="160">
                  <c:v>8</c:v>
                </c:pt>
                <c:pt idx="161">
                  <c:v>8.1333330000000004</c:v>
                </c:pt>
                <c:pt idx="162">
                  <c:v>8.2000000000000011</c:v>
                </c:pt>
                <c:pt idx="163">
                  <c:v>8.2666660000000007</c:v>
                </c:pt>
                <c:pt idx="164">
                  <c:v>8.3333330000000014</c:v>
                </c:pt>
                <c:pt idx="165">
                  <c:v>8.4</c:v>
                </c:pt>
                <c:pt idx="166">
                  <c:v>8.4666660000000071</c:v>
                </c:pt>
                <c:pt idx="167">
                  <c:v>8.533334</c:v>
                </c:pt>
                <c:pt idx="168">
                  <c:v>8.533334</c:v>
                </c:pt>
                <c:pt idx="169">
                  <c:v>8.6</c:v>
                </c:pt>
                <c:pt idx="170">
                  <c:v>8.7333339999999993</c:v>
                </c:pt>
                <c:pt idx="171">
                  <c:v>8.8000000000000007</c:v>
                </c:pt>
                <c:pt idx="172">
                  <c:v>8.8000000000000007</c:v>
                </c:pt>
                <c:pt idx="173">
                  <c:v>8.8666670000000067</c:v>
                </c:pt>
                <c:pt idx="174">
                  <c:v>8.9333330000000011</c:v>
                </c:pt>
                <c:pt idx="175">
                  <c:v>9</c:v>
                </c:pt>
                <c:pt idx="176">
                  <c:v>9.0666670000000007</c:v>
                </c:pt>
                <c:pt idx="177">
                  <c:v>9.1333330000000004</c:v>
                </c:pt>
                <c:pt idx="178">
                  <c:v>9.2000000000000011</c:v>
                </c:pt>
                <c:pt idx="179">
                  <c:v>9.2666660000000007</c:v>
                </c:pt>
                <c:pt idx="180">
                  <c:v>9.3333330000000014</c:v>
                </c:pt>
              </c:numCache>
            </c:numRef>
          </c:xVal>
          <c:yVal>
            <c:numRef>
              <c:f>DataFile_RAW_FROC!$B$293:$B$473</c:f>
              <c:numCache>
                <c:formatCode>General</c:formatCode>
                <c:ptCount val="181"/>
                <c:pt idx="0">
                  <c:v>0</c:v>
                </c:pt>
                <c:pt idx="1">
                  <c:v>9.3460000000000088E-3</c:v>
                </c:pt>
                <c:pt idx="2">
                  <c:v>9.3460000000000088E-3</c:v>
                </c:pt>
                <c:pt idx="3">
                  <c:v>9.3460000000000088E-3</c:v>
                </c:pt>
                <c:pt idx="4">
                  <c:v>9.3460000000000088E-3</c:v>
                </c:pt>
                <c:pt idx="5">
                  <c:v>1.8692E-2</c:v>
                </c:pt>
                <c:pt idx="6">
                  <c:v>2.8036999999999999E-2</c:v>
                </c:pt>
                <c:pt idx="7">
                  <c:v>3.7383000000000027E-2</c:v>
                </c:pt>
                <c:pt idx="8">
                  <c:v>4.6729E-2</c:v>
                </c:pt>
                <c:pt idx="9">
                  <c:v>5.6075E-2</c:v>
                </c:pt>
                <c:pt idx="10">
                  <c:v>5.6075E-2</c:v>
                </c:pt>
                <c:pt idx="11">
                  <c:v>5.6075E-2</c:v>
                </c:pt>
                <c:pt idx="12">
                  <c:v>5.6075E-2</c:v>
                </c:pt>
                <c:pt idx="13">
                  <c:v>5.6075E-2</c:v>
                </c:pt>
                <c:pt idx="14">
                  <c:v>6.5421000000000007E-2</c:v>
                </c:pt>
                <c:pt idx="15">
                  <c:v>6.5421000000000007E-2</c:v>
                </c:pt>
                <c:pt idx="16">
                  <c:v>7.4766000000000069E-2</c:v>
                </c:pt>
                <c:pt idx="17">
                  <c:v>7.4766000000000069E-2</c:v>
                </c:pt>
                <c:pt idx="18">
                  <c:v>7.4766000000000069E-2</c:v>
                </c:pt>
                <c:pt idx="19">
                  <c:v>7.4766000000000069E-2</c:v>
                </c:pt>
                <c:pt idx="20">
                  <c:v>8.4112000000000006E-2</c:v>
                </c:pt>
                <c:pt idx="21">
                  <c:v>0.10280400000000002</c:v>
                </c:pt>
                <c:pt idx="22">
                  <c:v>0.10280400000000002</c:v>
                </c:pt>
                <c:pt idx="23">
                  <c:v>0.11215</c:v>
                </c:pt>
                <c:pt idx="24">
                  <c:v>0.1214950000000001</c:v>
                </c:pt>
                <c:pt idx="25">
                  <c:v>0.13084100000000001</c:v>
                </c:pt>
                <c:pt idx="26">
                  <c:v>0.14018700000000001</c:v>
                </c:pt>
                <c:pt idx="27">
                  <c:v>0.14953300000000011</c:v>
                </c:pt>
                <c:pt idx="28">
                  <c:v>0.15887899999999999</c:v>
                </c:pt>
                <c:pt idx="29">
                  <c:v>0.16822400000000001</c:v>
                </c:pt>
                <c:pt idx="30">
                  <c:v>0.17757000000000001</c:v>
                </c:pt>
                <c:pt idx="31">
                  <c:v>0.18691600000000025</c:v>
                </c:pt>
                <c:pt idx="32">
                  <c:v>0.19626199999999999</c:v>
                </c:pt>
                <c:pt idx="33">
                  <c:v>0.19626199999999999</c:v>
                </c:pt>
                <c:pt idx="34">
                  <c:v>0.19626199999999999</c:v>
                </c:pt>
                <c:pt idx="35">
                  <c:v>0.20560700000000001</c:v>
                </c:pt>
                <c:pt idx="36">
                  <c:v>0.20560700000000001</c:v>
                </c:pt>
                <c:pt idx="37">
                  <c:v>0.20560700000000001</c:v>
                </c:pt>
                <c:pt idx="38">
                  <c:v>0.21495300000000012</c:v>
                </c:pt>
                <c:pt idx="39">
                  <c:v>0.21495300000000012</c:v>
                </c:pt>
                <c:pt idx="40">
                  <c:v>0.21495300000000012</c:v>
                </c:pt>
                <c:pt idx="41">
                  <c:v>0.22429900000000011</c:v>
                </c:pt>
                <c:pt idx="42">
                  <c:v>0.22429900000000011</c:v>
                </c:pt>
                <c:pt idx="43">
                  <c:v>0.22429900000000011</c:v>
                </c:pt>
                <c:pt idx="44">
                  <c:v>0.22429900000000011</c:v>
                </c:pt>
                <c:pt idx="45">
                  <c:v>0.23364499999999999</c:v>
                </c:pt>
                <c:pt idx="46">
                  <c:v>0.24299100000000018</c:v>
                </c:pt>
                <c:pt idx="47">
                  <c:v>0.24299100000000018</c:v>
                </c:pt>
                <c:pt idx="48">
                  <c:v>0.252336</c:v>
                </c:pt>
                <c:pt idx="49">
                  <c:v>0.252336</c:v>
                </c:pt>
                <c:pt idx="50">
                  <c:v>0.252336</c:v>
                </c:pt>
                <c:pt idx="51">
                  <c:v>0.26168200000000008</c:v>
                </c:pt>
                <c:pt idx="52">
                  <c:v>0.26168200000000008</c:v>
                </c:pt>
                <c:pt idx="53">
                  <c:v>0.27102800000000027</c:v>
                </c:pt>
                <c:pt idx="54">
                  <c:v>0.28037400000000023</c:v>
                </c:pt>
                <c:pt idx="55">
                  <c:v>0.28037400000000023</c:v>
                </c:pt>
                <c:pt idx="56">
                  <c:v>0.28037400000000023</c:v>
                </c:pt>
                <c:pt idx="57">
                  <c:v>0.28037400000000023</c:v>
                </c:pt>
                <c:pt idx="58">
                  <c:v>0.29906500000000008</c:v>
                </c:pt>
                <c:pt idx="59">
                  <c:v>0.30841100000000032</c:v>
                </c:pt>
                <c:pt idx="60">
                  <c:v>0.30841100000000032</c:v>
                </c:pt>
                <c:pt idx="61">
                  <c:v>0.31775700000000001</c:v>
                </c:pt>
                <c:pt idx="62">
                  <c:v>0.31775700000000001</c:v>
                </c:pt>
                <c:pt idx="63">
                  <c:v>0.31775700000000001</c:v>
                </c:pt>
                <c:pt idx="64">
                  <c:v>0.31775700000000001</c:v>
                </c:pt>
                <c:pt idx="65">
                  <c:v>0.31775700000000001</c:v>
                </c:pt>
                <c:pt idx="66">
                  <c:v>0.32710300000000025</c:v>
                </c:pt>
                <c:pt idx="67">
                  <c:v>0.32710300000000025</c:v>
                </c:pt>
                <c:pt idx="68">
                  <c:v>0.32710300000000025</c:v>
                </c:pt>
                <c:pt idx="69">
                  <c:v>0.32710300000000025</c:v>
                </c:pt>
                <c:pt idx="70">
                  <c:v>0.32710300000000025</c:v>
                </c:pt>
                <c:pt idx="71">
                  <c:v>0.32710300000000025</c:v>
                </c:pt>
                <c:pt idx="72">
                  <c:v>0.32710300000000025</c:v>
                </c:pt>
                <c:pt idx="73">
                  <c:v>0.33644900000000022</c:v>
                </c:pt>
                <c:pt idx="74">
                  <c:v>0.34579400000000005</c:v>
                </c:pt>
                <c:pt idx="75">
                  <c:v>0.34579400000000005</c:v>
                </c:pt>
                <c:pt idx="76">
                  <c:v>0.34579400000000005</c:v>
                </c:pt>
                <c:pt idx="77">
                  <c:v>0.34579400000000005</c:v>
                </c:pt>
                <c:pt idx="78">
                  <c:v>0.34579400000000005</c:v>
                </c:pt>
                <c:pt idx="79">
                  <c:v>0.34579400000000005</c:v>
                </c:pt>
                <c:pt idx="80">
                  <c:v>0.34579400000000005</c:v>
                </c:pt>
                <c:pt idx="81">
                  <c:v>0.34579400000000005</c:v>
                </c:pt>
                <c:pt idx="82">
                  <c:v>0.35514000000000001</c:v>
                </c:pt>
                <c:pt idx="83">
                  <c:v>0.36448600000000037</c:v>
                </c:pt>
                <c:pt idx="84">
                  <c:v>0.37383200000000022</c:v>
                </c:pt>
                <c:pt idx="85">
                  <c:v>0.37383200000000022</c:v>
                </c:pt>
                <c:pt idx="86">
                  <c:v>0.37383200000000022</c:v>
                </c:pt>
                <c:pt idx="87">
                  <c:v>0.37383200000000022</c:v>
                </c:pt>
                <c:pt idx="88">
                  <c:v>0.37383200000000022</c:v>
                </c:pt>
                <c:pt idx="89">
                  <c:v>0.37383200000000022</c:v>
                </c:pt>
                <c:pt idx="90">
                  <c:v>0.37383200000000022</c:v>
                </c:pt>
                <c:pt idx="91">
                  <c:v>0.37383200000000022</c:v>
                </c:pt>
                <c:pt idx="92">
                  <c:v>0.37383200000000022</c:v>
                </c:pt>
                <c:pt idx="93">
                  <c:v>0.37383200000000022</c:v>
                </c:pt>
                <c:pt idx="94">
                  <c:v>0.37383200000000022</c:v>
                </c:pt>
                <c:pt idx="95">
                  <c:v>0.37383200000000022</c:v>
                </c:pt>
                <c:pt idx="96">
                  <c:v>0.37383200000000022</c:v>
                </c:pt>
                <c:pt idx="97">
                  <c:v>0.37383200000000022</c:v>
                </c:pt>
                <c:pt idx="98">
                  <c:v>0.37383200000000022</c:v>
                </c:pt>
                <c:pt idx="99">
                  <c:v>0.37383200000000022</c:v>
                </c:pt>
                <c:pt idx="100">
                  <c:v>0.38317800000000035</c:v>
                </c:pt>
                <c:pt idx="101">
                  <c:v>0.38317800000000035</c:v>
                </c:pt>
                <c:pt idx="102">
                  <c:v>0.38317800000000035</c:v>
                </c:pt>
                <c:pt idx="103">
                  <c:v>0.38317800000000035</c:v>
                </c:pt>
                <c:pt idx="104">
                  <c:v>0.38317800000000035</c:v>
                </c:pt>
                <c:pt idx="105">
                  <c:v>0.38317800000000035</c:v>
                </c:pt>
                <c:pt idx="106">
                  <c:v>0.38317800000000035</c:v>
                </c:pt>
                <c:pt idx="107">
                  <c:v>0.38317800000000035</c:v>
                </c:pt>
                <c:pt idx="108">
                  <c:v>0.39252300000000023</c:v>
                </c:pt>
                <c:pt idx="109">
                  <c:v>0.39252300000000023</c:v>
                </c:pt>
                <c:pt idx="110">
                  <c:v>0.39252300000000023</c:v>
                </c:pt>
                <c:pt idx="111">
                  <c:v>0.39252300000000023</c:v>
                </c:pt>
                <c:pt idx="112">
                  <c:v>0.40186900000000025</c:v>
                </c:pt>
                <c:pt idx="113">
                  <c:v>0.40186900000000025</c:v>
                </c:pt>
                <c:pt idx="114">
                  <c:v>0.40186900000000025</c:v>
                </c:pt>
                <c:pt idx="115">
                  <c:v>0.40186900000000025</c:v>
                </c:pt>
                <c:pt idx="116">
                  <c:v>0.40186900000000025</c:v>
                </c:pt>
                <c:pt idx="117">
                  <c:v>0.40186900000000025</c:v>
                </c:pt>
                <c:pt idx="118">
                  <c:v>0.40186900000000025</c:v>
                </c:pt>
                <c:pt idx="119">
                  <c:v>0.40186900000000025</c:v>
                </c:pt>
                <c:pt idx="120">
                  <c:v>0.40186900000000025</c:v>
                </c:pt>
                <c:pt idx="121">
                  <c:v>0.40186900000000025</c:v>
                </c:pt>
                <c:pt idx="122">
                  <c:v>0.40186900000000025</c:v>
                </c:pt>
                <c:pt idx="123">
                  <c:v>0.40186900000000025</c:v>
                </c:pt>
                <c:pt idx="124">
                  <c:v>0.40186900000000025</c:v>
                </c:pt>
                <c:pt idx="125">
                  <c:v>0.40186900000000025</c:v>
                </c:pt>
                <c:pt idx="126">
                  <c:v>0.40186900000000025</c:v>
                </c:pt>
                <c:pt idx="127">
                  <c:v>0.411215</c:v>
                </c:pt>
                <c:pt idx="128">
                  <c:v>0.411215</c:v>
                </c:pt>
                <c:pt idx="129">
                  <c:v>0.411215</c:v>
                </c:pt>
                <c:pt idx="130">
                  <c:v>0.411215</c:v>
                </c:pt>
                <c:pt idx="131">
                  <c:v>0.411215</c:v>
                </c:pt>
                <c:pt idx="132">
                  <c:v>0.42056100000000002</c:v>
                </c:pt>
                <c:pt idx="133">
                  <c:v>0.42990700000000026</c:v>
                </c:pt>
                <c:pt idx="134">
                  <c:v>0.42990700000000026</c:v>
                </c:pt>
                <c:pt idx="135">
                  <c:v>0.4392520000000002</c:v>
                </c:pt>
                <c:pt idx="136">
                  <c:v>0.4392520000000002</c:v>
                </c:pt>
                <c:pt idx="137">
                  <c:v>0.448598</c:v>
                </c:pt>
                <c:pt idx="138">
                  <c:v>0.45794400000000002</c:v>
                </c:pt>
                <c:pt idx="139">
                  <c:v>0.46729000000000004</c:v>
                </c:pt>
                <c:pt idx="140">
                  <c:v>0.46729000000000004</c:v>
                </c:pt>
                <c:pt idx="141">
                  <c:v>0.46729000000000004</c:v>
                </c:pt>
                <c:pt idx="142">
                  <c:v>0.46729000000000004</c:v>
                </c:pt>
                <c:pt idx="143">
                  <c:v>0.46729000000000004</c:v>
                </c:pt>
                <c:pt idx="144">
                  <c:v>0.46729000000000004</c:v>
                </c:pt>
                <c:pt idx="145">
                  <c:v>0.49532700000000035</c:v>
                </c:pt>
                <c:pt idx="146">
                  <c:v>0.514019</c:v>
                </c:pt>
                <c:pt idx="147">
                  <c:v>0.514019</c:v>
                </c:pt>
                <c:pt idx="148">
                  <c:v>0.514019</c:v>
                </c:pt>
                <c:pt idx="149">
                  <c:v>0.514019</c:v>
                </c:pt>
                <c:pt idx="150">
                  <c:v>0.514019</c:v>
                </c:pt>
                <c:pt idx="151">
                  <c:v>0.514019</c:v>
                </c:pt>
                <c:pt idx="152">
                  <c:v>0.514019</c:v>
                </c:pt>
                <c:pt idx="153">
                  <c:v>0.514019</c:v>
                </c:pt>
                <c:pt idx="154">
                  <c:v>0.514019</c:v>
                </c:pt>
                <c:pt idx="155">
                  <c:v>0.514019</c:v>
                </c:pt>
                <c:pt idx="156">
                  <c:v>0.514019</c:v>
                </c:pt>
                <c:pt idx="157">
                  <c:v>0.514019</c:v>
                </c:pt>
                <c:pt idx="158">
                  <c:v>0.514019</c:v>
                </c:pt>
                <c:pt idx="159">
                  <c:v>0.514019</c:v>
                </c:pt>
                <c:pt idx="160">
                  <c:v>0.514019</c:v>
                </c:pt>
                <c:pt idx="161">
                  <c:v>0.514019</c:v>
                </c:pt>
                <c:pt idx="162">
                  <c:v>0.514019</c:v>
                </c:pt>
                <c:pt idx="163">
                  <c:v>0.514019</c:v>
                </c:pt>
                <c:pt idx="164">
                  <c:v>0.514019</c:v>
                </c:pt>
                <c:pt idx="165">
                  <c:v>0.514019</c:v>
                </c:pt>
                <c:pt idx="166">
                  <c:v>0.514019</c:v>
                </c:pt>
                <c:pt idx="167">
                  <c:v>0.514019</c:v>
                </c:pt>
                <c:pt idx="168">
                  <c:v>0.52336399999999939</c:v>
                </c:pt>
                <c:pt idx="169">
                  <c:v>0.52336399999999939</c:v>
                </c:pt>
                <c:pt idx="170">
                  <c:v>0.52336399999999939</c:v>
                </c:pt>
                <c:pt idx="171">
                  <c:v>0.52336399999999939</c:v>
                </c:pt>
                <c:pt idx="172">
                  <c:v>0.53271000000000002</c:v>
                </c:pt>
                <c:pt idx="173">
                  <c:v>0.53271000000000002</c:v>
                </c:pt>
                <c:pt idx="174">
                  <c:v>0.53271000000000002</c:v>
                </c:pt>
                <c:pt idx="175">
                  <c:v>0.53271000000000002</c:v>
                </c:pt>
                <c:pt idx="176">
                  <c:v>0.53271000000000002</c:v>
                </c:pt>
                <c:pt idx="177">
                  <c:v>0.53271000000000002</c:v>
                </c:pt>
                <c:pt idx="178">
                  <c:v>0.53271000000000002</c:v>
                </c:pt>
                <c:pt idx="179">
                  <c:v>0.53271000000000002</c:v>
                </c:pt>
                <c:pt idx="180">
                  <c:v>0.53271000000000002</c:v>
                </c:pt>
              </c:numCache>
            </c:numRef>
          </c:yVal>
        </c:ser>
        <c:ser>
          <c:idx val="2"/>
          <c:order val="2"/>
          <c:tx>
            <c:strRef>
              <c:f>DataFile_RAW_FROC!$D$474</c:f>
              <c:strCache>
                <c:ptCount val="1"/>
                <c:pt idx="0">
                  <c:v>Pendant la recon.</c:v>
                </c:pt>
              </c:strCache>
            </c:strRef>
          </c:tx>
          <c:spPr>
            <a:ln w="50800">
              <a:solidFill>
                <a:srgbClr val="00B050"/>
              </a:solidFill>
            </a:ln>
          </c:spPr>
          <c:marker>
            <c:symbol val="none"/>
          </c:marker>
          <c:xVal>
            <c:numRef>
              <c:f>DataFile_RAW_FROC!$A$476:$A$748</c:f>
              <c:numCache>
                <c:formatCode>General</c:formatCode>
                <c:ptCount val="273"/>
                <c:pt idx="0">
                  <c:v>0</c:v>
                </c:pt>
                <c:pt idx="1">
                  <c:v>6.6667000000000004E-2</c:v>
                </c:pt>
                <c:pt idx="2">
                  <c:v>6.6667000000000004E-2</c:v>
                </c:pt>
                <c:pt idx="3">
                  <c:v>6.6667000000000004E-2</c:v>
                </c:pt>
                <c:pt idx="4">
                  <c:v>0.13333300000000001</c:v>
                </c:pt>
                <c:pt idx="5">
                  <c:v>0.13333300000000001</c:v>
                </c:pt>
                <c:pt idx="6">
                  <c:v>0.2</c:v>
                </c:pt>
                <c:pt idx="7">
                  <c:v>0.2666670000000001</c:v>
                </c:pt>
                <c:pt idx="8">
                  <c:v>0.2666670000000001</c:v>
                </c:pt>
                <c:pt idx="9">
                  <c:v>0.2666670000000001</c:v>
                </c:pt>
                <c:pt idx="10">
                  <c:v>0.2666670000000001</c:v>
                </c:pt>
                <c:pt idx="11">
                  <c:v>0.2666670000000001</c:v>
                </c:pt>
                <c:pt idx="12">
                  <c:v>0.2666670000000001</c:v>
                </c:pt>
                <c:pt idx="13">
                  <c:v>0.2666670000000001</c:v>
                </c:pt>
                <c:pt idx="14">
                  <c:v>0.2666670000000001</c:v>
                </c:pt>
                <c:pt idx="15">
                  <c:v>0.33333300000000032</c:v>
                </c:pt>
                <c:pt idx="16">
                  <c:v>0.4</c:v>
                </c:pt>
                <c:pt idx="17">
                  <c:v>0.466667</c:v>
                </c:pt>
                <c:pt idx="18">
                  <c:v>0.53333299999999928</c:v>
                </c:pt>
                <c:pt idx="19">
                  <c:v>0.60000000000000042</c:v>
                </c:pt>
                <c:pt idx="20">
                  <c:v>0.60000000000000042</c:v>
                </c:pt>
                <c:pt idx="21">
                  <c:v>0.66666700000000045</c:v>
                </c:pt>
                <c:pt idx="22">
                  <c:v>0.66666700000000045</c:v>
                </c:pt>
                <c:pt idx="23">
                  <c:v>0.66666700000000045</c:v>
                </c:pt>
                <c:pt idx="24">
                  <c:v>0.66666700000000045</c:v>
                </c:pt>
                <c:pt idx="25">
                  <c:v>0.66666700000000045</c:v>
                </c:pt>
                <c:pt idx="26">
                  <c:v>0.66666700000000045</c:v>
                </c:pt>
                <c:pt idx="27">
                  <c:v>0.73333300000000001</c:v>
                </c:pt>
                <c:pt idx="28">
                  <c:v>0.8</c:v>
                </c:pt>
                <c:pt idx="29">
                  <c:v>0.86666699999999997</c:v>
                </c:pt>
                <c:pt idx="30">
                  <c:v>0.93333299999999941</c:v>
                </c:pt>
                <c:pt idx="31">
                  <c:v>1</c:v>
                </c:pt>
                <c:pt idx="32">
                  <c:v>1</c:v>
                </c:pt>
                <c:pt idx="33">
                  <c:v>1.066667</c:v>
                </c:pt>
                <c:pt idx="34">
                  <c:v>1.1333329999999999</c:v>
                </c:pt>
                <c:pt idx="35">
                  <c:v>1.1333329999999999</c:v>
                </c:pt>
                <c:pt idx="36">
                  <c:v>1.2</c:v>
                </c:pt>
                <c:pt idx="37">
                  <c:v>1.266667</c:v>
                </c:pt>
                <c:pt idx="38">
                  <c:v>1.266667</c:v>
                </c:pt>
                <c:pt idx="39">
                  <c:v>1.3333329999999999</c:v>
                </c:pt>
                <c:pt idx="40">
                  <c:v>1.4</c:v>
                </c:pt>
                <c:pt idx="41">
                  <c:v>1.4666669999999991</c:v>
                </c:pt>
                <c:pt idx="42">
                  <c:v>1.5333329999999998</c:v>
                </c:pt>
                <c:pt idx="43">
                  <c:v>1.6</c:v>
                </c:pt>
                <c:pt idx="44">
                  <c:v>1.6666669999999999</c:v>
                </c:pt>
                <c:pt idx="45">
                  <c:v>1.7333329999999998</c:v>
                </c:pt>
                <c:pt idx="46">
                  <c:v>1.8</c:v>
                </c:pt>
                <c:pt idx="47">
                  <c:v>1.8</c:v>
                </c:pt>
                <c:pt idx="48">
                  <c:v>1.8666670000000001</c:v>
                </c:pt>
                <c:pt idx="49">
                  <c:v>1.933333</c:v>
                </c:pt>
                <c:pt idx="50">
                  <c:v>1.933333</c:v>
                </c:pt>
                <c:pt idx="51">
                  <c:v>2</c:v>
                </c:pt>
                <c:pt idx="52">
                  <c:v>2.066666999999998</c:v>
                </c:pt>
                <c:pt idx="53">
                  <c:v>2.1333329999999999</c:v>
                </c:pt>
                <c:pt idx="54">
                  <c:v>2.2000000000000002</c:v>
                </c:pt>
                <c:pt idx="55">
                  <c:v>2.266667</c:v>
                </c:pt>
                <c:pt idx="56">
                  <c:v>2.3333330000000001</c:v>
                </c:pt>
                <c:pt idx="57">
                  <c:v>2.4</c:v>
                </c:pt>
                <c:pt idx="58">
                  <c:v>2.4</c:v>
                </c:pt>
                <c:pt idx="59">
                  <c:v>2.4666669999999984</c:v>
                </c:pt>
                <c:pt idx="60">
                  <c:v>2.4666669999999984</c:v>
                </c:pt>
                <c:pt idx="61">
                  <c:v>2.5333329999999998</c:v>
                </c:pt>
                <c:pt idx="62">
                  <c:v>2.6</c:v>
                </c:pt>
                <c:pt idx="63">
                  <c:v>2.6</c:v>
                </c:pt>
                <c:pt idx="64">
                  <c:v>2.6</c:v>
                </c:pt>
                <c:pt idx="65">
                  <c:v>2.6</c:v>
                </c:pt>
                <c:pt idx="66">
                  <c:v>2.6666669999999981</c:v>
                </c:pt>
                <c:pt idx="67">
                  <c:v>2.7333330000000018</c:v>
                </c:pt>
                <c:pt idx="68">
                  <c:v>2.8666669999999979</c:v>
                </c:pt>
                <c:pt idx="69">
                  <c:v>2.8666669999999979</c:v>
                </c:pt>
                <c:pt idx="70">
                  <c:v>2.9333330000000002</c:v>
                </c:pt>
                <c:pt idx="71">
                  <c:v>3</c:v>
                </c:pt>
                <c:pt idx="72">
                  <c:v>3.066666999999998</c:v>
                </c:pt>
                <c:pt idx="73">
                  <c:v>3.1333329999999999</c:v>
                </c:pt>
                <c:pt idx="74">
                  <c:v>3.266667</c:v>
                </c:pt>
                <c:pt idx="75">
                  <c:v>3.4</c:v>
                </c:pt>
                <c:pt idx="76">
                  <c:v>3.4666669999999984</c:v>
                </c:pt>
                <c:pt idx="77">
                  <c:v>3.4666669999999984</c:v>
                </c:pt>
                <c:pt idx="78">
                  <c:v>3.5333329999999998</c:v>
                </c:pt>
                <c:pt idx="79">
                  <c:v>3.6</c:v>
                </c:pt>
                <c:pt idx="80">
                  <c:v>3.6666669999999981</c:v>
                </c:pt>
                <c:pt idx="81">
                  <c:v>3.7333330000000018</c:v>
                </c:pt>
                <c:pt idx="82">
                  <c:v>3.8</c:v>
                </c:pt>
                <c:pt idx="83">
                  <c:v>3.8</c:v>
                </c:pt>
                <c:pt idx="84">
                  <c:v>3.8666669999999979</c:v>
                </c:pt>
                <c:pt idx="85">
                  <c:v>3.9333330000000002</c:v>
                </c:pt>
                <c:pt idx="86">
                  <c:v>4</c:v>
                </c:pt>
                <c:pt idx="87">
                  <c:v>4.0666669999999998</c:v>
                </c:pt>
                <c:pt idx="88">
                  <c:v>4.1333330000000004</c:v>
                </c:pt>
                <c:pt idx="89">
                  <c:v>4.2</c:v>
                </c:pt>
                <c:pt idx="90">
                  <c:v>4.2</c:v>
                </c:pt>
                <c:pt idx="91">
                  <c:v>4.2666670000000035</c:v>
                </c:pt>
                <c:pt idx="92">
                  <c:v>4.2666670000000035</c:v>
                </c:pt>
                <c:pt idx="93">
                  <c:v>4.3333329999999997</c:v>
                </c:pt>
                <c:pt idx="94">
                  <c:v>4.3333329999999997</c:v>
                </c:pt>
                <c:pt idx="95">
                  <c:v>4.4000000000000004</c:v>
                </c:pt>
                <c:pt idx="96">
                  <c:v>4.4666670000000037</c:v>
                </c:pt>
                <c:pt idx="97">
                  <c:v>4.5333329999999998</c:v>
                </c:pt>
                <c:pt idx="98">
                  <c:v>4.5333329999999998</c:v>
                </c:pt>
                <c:pt idx="99">
                  <c:v>4.5999999999999996</c:v>
                </c:pt>
                <c:pt idx="100">
                  <c:v>4.6666670000000003</c:v>
                </c:pt>
                <c:pt idx="101">
                  <c:v>4.7333330000000036</c:v>
                </c:pt>
                <c:pt idx="102">
                  <c:v>4.8</c:v>
                </c:pt>
                <c:pt idx="103">
                  <c:v>4.8666669999999996</c:v>
                </c:pt>
                <c:pt idx="104">
                  <c:v>5</c:v>
                </c:pt>
                <c:pt idx="105">
                  <c:v>5.0666669999999998</c:v>
                </c:pt>
                <c:pt idx="106">
                  <c:v>5.1333330000000004</c:v>
                </c:pt>
                <c:pt idx="107">
                  <c:v>5.2</c:v>
                </c:pt>
                <c:pt idx="108">
                  <c:v>5.2666670000000035</c:v>
                </c:pt>
                <c:pt idx="109">
                  <c:v>5.3333329999999997</c:v>
                </c:pt>
                <c:pt idx="110">
                  <c:v>5.4</c:v>
                </c:pt>
                <c:pt idx="111">
                  <c:v>5.4666670000000037</c:v>
                </c:pt>
                <c:pt idx="112">
                  <c:v>5.5333329999999998</c:v>
                </c:pt>
                <c:pt idx="113">
                  <c:v>5.6</c:v>
                </c:pt>
                <c:pt idx="114">
                  <c:v>5.6666670000000003</c:v>
                </c:pt>
                <c:pt idx="115">
                  <c:v>5.7333330000000036</c:v>
                </c:pt>
                <c:pt idx="116">
                  <c:v>5.7333330000000036</c:v>
                </c:pt>
                <c:pt idx="117">
                  <c:v>5.7333330000000036</c:v>
                </c:pt>
                <c:pt idx="118">
                  <c:v>5.8</c:v>
                </c:pt>
                <c:pt idx="119">
                  <c:v>5.8</c:v>
                </c:pt>
                <c:pt idx="120">
                  <c:v>5.8666669999999996</c:v>
                </c:pt>
                <c:pt idx="121">
                  <c:v>5.9333330000000037</c:v>
                </c:pt>
                <c:pt idx="122">
                  <c:v>6</c:v>
                </c:pt>
                <c:pt idx="123">
                  <c:v>6</c:v>
                </c:pt>
                <c:pt idx="124">
                  <c:v>6.0666669999999998</c:v>
                </c:pt>
                <c:pt idx="125">
                  <c:v>6.1333330000000004</c:v>
                </c:pt>
                <c:pt idx="126">
                  <c:v>6.1333330000000004</c:v>
                </c:pt>
                <c:pt idx="127">
                  <c:v>6.2</c:v>
                </c:pt>
                <c:pt idx="128">
                  <c:v>6.2666670000000035</c:v>
                </c:pt>
                <c:pt idx="129">
                  <c:v>6.3333329999999997</c:v>
                </c:pt>
                <c:pt idx="130">
                  <c:v>6.4</c:v>
                </c:pt>
                <c:pt idx="131">
                  <c:v>6.4</c:v>
                </c:pt>
                <c:pt idx="132">
                  <c:v>6.4666670000000037</c:v>
                </c:pt>
                <c:pt idx="133">
                  <c:v>6.6</c:v>
                </c:pt>
                <c:pt idx="134">
                  <c:v>6.6666670000000003</c:v>
                </c:pt>
                <c:pt idx="135">
                  <c:v>6.6666670000000003</c:v>
                </c:pt>
                <c:pt idx="136">
                  <c:v>6.7333330000000036</c:v>
                </c:pt>
                <c:pt idx="137">
                  <c:v>6.8</c:v>
                </c:pt>
                <c:pt idx="138">
                  <c:v>6.8666669999999996</c:v>
                </c:pt>
                <c:pt idx="139">
                  <c:v>6.9333330000000037</c:v>
                </c:pt>
                <c:pt idx="140">
                  <c:v>7</c:v>
                </c:pt>
                <c:pt idx="141">
                  <c:v>7.0666669999999998</c:v>
                </c:pt>
                <c:pt idx="142">
                  <c:v>7.1333330000000004</c:v>
                </c:pt>
                <c:pt idx="143">
                  <c:v>7.2</c:v>
                </c:pt>
                <c:pt idx="144">
                  <c:v>7.2666670000000035</c:v>
                </c:pt>
                <c:pt idx="145">
                  <c:v>7.3333329999999997</c:v>
                </c:pt>
                <c:pt idx="146">
                  <c:v>7.4</c:v>
                </c:pt>
                <c:pt idx="147">
                  <c:v>7.4</c:v>
                </c:pt>
                <c:pt idx="148">
                  <c:v>7.4</c:v>
                </c:pt>
                <c:pt idx="149">
                  <c:v>7.4666670000000037</c:v>
                </c:pt>
                <c:pt idx="150">
                  <c:v>7.5333329999999998</c:v>
                </c:pt>
                <c:pt idx="151">
                  <c:v>7.6</c:v>
                </c:pt>
                <c:pt idx="152">
                  <c:v>7.6666670000000003</c:v>
                </c:pt>
                <c:pt idx="153">
                  <c:v>7.7333330000000036</c:v>
                </c:pt>
                <c:pt idx="154">
                  <c:v>7.8</c:v>
                </c:pt>
                <c:pt idx="155">
                  <c:v>7.8666669999999996</c:v>
                </c:pt>
                <c:pt idx="156">
                  <c:v>7.9333330000000037</c:v>
                </c:pt>
                <c:pt idx="157">
                  <c:v>8</c:v>
                </c:pt>
                <c:pt idx="158">
                  <c:v>8.0666670000000007</c:v>
                </c:pt>
                <c:pt idx="159">
                  <c:v>8.1333330000000004</c:v>
                </c:pt>
                <c:pt idx="160">
                  <c:v>8.2000000000000011</c:v>
                </c:pt>
                <c:pt idx="161">
                  <c:v>8.4</c:v>
                </c:pt>
                <c:pt idx="162">
                  <c:v>8.4666660000000071</c:v>
                </c:pt>
                <c:pt idx="163">
                  <c:v>8.6</c:v>
                </c:pt>
                <c:pt idx="164">
                  <c:v>8.6</c:v>
                </c:pt>
                <c:pt idx="165">
                  <c:v>8.6666670000000003</c:v>
                </c:pt>
                <c:pt idx="166">
                  <c:v>8.7333339999999993</c:v>
                </c:pt>
                <c:pt idx="167">
                  <c:v>8.8000000000000007</c:v>
                </c:pt>
                <c:pt idx="168">
                  <c:v>8.8666670000000067</c:v>
                </c:pt>
                <c:pt idx="169">
                  <c:v>9</c:v>
                </c:pt>
                <c:pt idx="170">
                  <c:v>9.0666670000000007</c:v>
                </c:pt>
                <c:pt idx="171">
                  <c:v>9.1333330000000004</c:v>
                </c:pt>
                <c:pt idx="172">
                  <c:v>9.2000000000000011</c:v>
                </c:pt>
                <c:pt idx="173">
                  <c:v>9.2666660000000007</c:v>
                </c:pt>
                <c:pt idx="174">
                  <c:v>9.3333330000000014</c:v>
                </c:pt>
                <c:pt idx="175">
                  <c:v>9.4</c:v>
                </c:pt>
                <c:pt idx="176">
                  <c:v>9.4666660000000071</c:v>
                </c:pt>
                <c:pt idx="177">
                  <c:v>9.533334</c:v>
                </c:pt>
                <c:pt idx="178">
                  <c:v>9.6</c:v>
                </c:pt>
                <c:pt idx="179">
                  <c:v>9.6666670000000003</c:v>
                </c:pt>
                <c:pt idx="180">
                  <c:v>9.7333339999999993</c:v>
                </c:pt>
                <c:pt idx="181">
                  <c:v>9.8000000000000007</c:v>
                </c:pt>
                <c:pt idx="182">
                  <c:v>9.8666670000000067</c:v>
                </c:pt>
                <c:pt idx="183">
                  <c:v>9.9333330000000011</c:v>
                </c:pt>
                <c:pt idx="184">
                  <c:v>10.066667000000002</c:v>
                </c:pt>
                <c:pt idx="185">
                  <c:v>10.133333</c:v>
                </c:pt>
                <c:pt idx="186">
                  <c:v>10.200000000000001</c:v>
                </c:pt>
                <c:pt idx="187">
                  <c:v>10.333333</c:v>
                </c:pt>
                <c:pt idx="188">
                  <c:v>10.4</c:v>
                </c:pt>
                <c:pt idx="189">
                  <c:v>10.533334</c:v>
                </c:pt>
                <c:pt idx="190">
                  <c:v>10.6</c:v>
                </c:pt>
                <c:pt idx="191">
                  <c:v>10.666667</c:v>
                </c:pt>
                <c:pt idx="192">
                  <c:v>10.8</c:v>
                </c:pt>
                <c:pt idx="193">
                  <c:v>10.933333000000001</c:v>
                </c:pt>
                <c:pt idx="194">
                  <c:v>11</c:v>
                </c:pt>
                <c:pt idx="195">
                  <c:v>11.066667000000002</c:v>
                </c:pt>
                <c:pt idx="196">
                  <c:v>11.133333</c:v>
                </c:pt>
                <c:pt idx="197">
                  <c:v>11.333333</c:v>
                </c:pt>
                <c:pt idx="198">
                  <c:v>11.4</c:v>
                </c:pt>
                <c:pt idx="199">
                  <c:v>11.533334</c:v>
                </c:pt>
                <c:pt idx="200">
                  <c:v>11.6</c:v>
                </c:pt>
                <c:pt idx="201">
                  <c:v>11.666667</c:v>
                </c:pt>
                <c:pt idx="202">
                  <c:v>11.8</c:v>
                </c:pt>
                <c:pt idx="203">
                  <c:v>11.933333000000001</c:v>
                </c:pt>
                <c:pt idx="204">
                  <c:v>12</c:v>
                </c:pt>
                <c:pt idx="205">
                  <c:v>12.066667000000002</c:v>
                </c:pt>
                <c:pt idx="206">
                  <c:v>12.2</c:v>
                </c:pt>
                <c:pt idx="207">
                  <c:v>12.266666000000004</c:v>
                </c:pt>
                <c:pt idx="208">
                  <c:v>12.333333</c:v>
                </c:pt>
                <c:pt idx="209">
                  <c:v>12.4</c:v>
                </c:pt>
                <c:pt idx="210">
                  <c:v>12.466666000000007</c:v>
                </c:pt>
                <c:pt idx="211">
                  <c:v>12.6</c:v>
                </c:pt>
                <c:pt idx="212">
                  <c:v>12.666667</c:v>
                </c:pt>
                <c:pt idx="213">
                  <c:v>12.733333999999999</c:v>
                </c:pt>
                <c:pt idx="214">
                  <c:v>12.866667000000007</c:v>
                </c:pt>
                <c:pt idx="215">
                  <c:v>12.933333000000001</c:v>
                </c:pt>
                <c:pt idx="216">
                  <c:v>13</c:v>
                </c:pt>
                <c:pt idx="217">
                  <c:v>13.133333</c:v>
                </c:pt>
                <c:pt idx="218">
                  <c:v>13.2</c:v>
                </c:pt>
                <c:pt idx="219">
                  <c:v>13.333333</c:v>
                </c:pt>
                <c:pt idx="220">
                  <c:v>13.4</c:v>
                </c:pt>
                <c:pt idx="221">
                  <c:v>13.466666000000007</c:v>
                </c:pt>
                <c:pt idx="222">
                  <c:v>13.466666000000007</c:v>
                </c:pt>
                <c:pt idx="223">
                  <c:v>13.466666000000007</c:v>
                </c:pt>
                <c:pt idx="224">
                  <c:v>13.533334</c:v>
                </c:pt>
                <c:pt idx="225">
                  <c:v>13.6</c:v>
                </c:pt>
                <c:pt idx="226">
                  <c:v>13.733333999999999</c:v>
                </c:pt>
                <c:pt idx="227">
                  <c:v>13.8</c:v>
                </c:pt>
                <c:pt idx="228">
                  <c:v>13.866667000000007</c:v>
                </c:pt>
                <c:pt idx="229">
                  <c:v>13.933333000000001</c:v>
                </c:pt>
                <c:pt idx="230">
                  <c:v>14</c:v>
                </c:pt>
                <c:pt idx="231">
                  <c:v>14.066667000000002</c:v>
                </c:pt>
                <c:pt idx="232">
                  <c:v>14.133333</c:v>
                </c:pt>
                <c:pt idx="233">
                  <c:v>14.2</c:v>
                </c:pt>
                <c:pt idx="234">
                  <c:v>14.266666000000004</c:v>
                </c:pt>
                <c:pt idx="235">
                  <c:v>14.333333</c:v>
                </c:pt>
                <c:pt idx="236">
                  <c:v>14.4</c:v>
                </c:pt>
                <c:pt idx="237">
                  <c:v>14.466666000000007</c:v>
                </c:pt>
                <c:pt idx="238">
                  <c:v>14.533334</c:v>
                </c:pt>
                <c:pt idx="239">
                  <c:v>14.6</c:v>
                </c:pt>
                <c:pt idx="240">
                  <c:v>14.666667</c:v>
                </c:pt>
                <c:pt idx="241">
                  <c:v>14.733333999999999</c:v>
                </c:pt>
                <c:pt idx="242">
                  <c:v>14.8</c:v>
                </c:pt>
                <c:pt idx="243">
                  <c:v>14.866667000000007</c:v>
                </c:pt>
                <c:pt idx="244">
                  <c:v>14.933333000000001</c:v>
                </c:pt>
                <c:pt idx="245">
                  <c:v>15</c:v>
                </c:pt>
                <c:pt idx="246">
                  <c:v>15.133333</c:v>
                </c:pt>
                <c:pt idx="247">
                  <c:v>15.2</c:v>
                </c:pt>
                <c:pt idx="248">
                  <c:v>15.266666000000004</c:v>
                </c:pt>
                <c:pt idx="249">
                  <c:v>15.333333</c:v>
                </c:pt>
                <c:pt idx="250">
                  <c:v>15.4</c:v>
                </c:pt>
                <c:pt idx="251">
                  <c:v>15.466666000000007</c:v>
                </c:pt>
                <c:pt idx="252">
                  <c:v>15.533334</c:v>
                </c:pt>
                <c:pt idx="253">
                  <c:v>15.6</c:v>
                </c:pt>
                <c:pt idx="254">
                  <c:v>15.666667</c:v>
                </c:pt>
                <c:pt idx="255">
                  <c:v>15.733333999999999</c:v>
                </c:pt>
                <c:pt idx="256">
                  <c:v>15.8</c:v>
                </c:pt>
                <c:pt idx="257">
                  <c:v>15.866667000000007</c:v>
                </c:pt>
                <c:pt idx="258">
                  <c:v>16</c:v>
                </c:pt>
                <c:pt idx="259">
                  <c:v>16.066668</c:v>
                </c:pt>
                <c:pt idx="260">
                  <c:v>16.133333</c:v>
                </c:pt>
                <c:pt idx="261">
                  <c:v>16.200001</c:v>
                </c:pt>
                <c:pt idx="262">
                  <c:v>16.266665999999987</c:v>
                </c:pt>
                <c:pt idx="263">
                  <c:v>16.333334000000001</c:v>
                </c:pt>
                <c:pt idx="264">
                  <c:v>16.399999999999999</c:v>
                </c:pt>
                <c:pt idx="265">
                  <c:v>16.46666699999998</c:v>
                </c:pt>
                <c:pt idx="266">
                  <c:v>16.533332999999981</c:v>
                </c:pt>
                <c:pt idx="267">
                  <c:v>16.600000000000001</c:v>
                </c:pt>
                <c:pt idx="268">
                  <c:v>16.666665999999999</c:v>
                </c:pt>
                <c:pt idx="269">
                  <c:v>16.733333999999989</c:v>
                </c:pt>
                <c:pt idx="270">
                  <c:v>16.799999</c:v>
                </c:pt>
                <c:pt idx="271">
                  <c:v>16.866667</c:v>
                </c:pt>
                <c:pt idx="272">
                  <c:v>16.933331999999989</c:v>
                </c:pt>
              </c:numCache>
            </c:numRef>
          </c:xVal>
          <c:yVal>
            <c:numRef>
              <c:f>DataFile_RAW_FROC!$B$476:$B$748</c:f>
              <c:numCache>
                <c:formatCode>General</c:formatCode>
                <c:ptCount val="273"/>
                <c:pt idx="0">
                  <c:v>9.3460000000000088E-3</c:v>
                </c:pt>
                <c:pt idx="1">
                  <c:v>9.3460000000000088E-3</c:v>
                </c:pt>
                <c:pt idx="2">
                  <c:v>1.8692E-2</c:v>
                </c:pt>
                <c:pt idx="3">
                  <c:v>2.8036999999999999E-2</c:v>
                </c:pt>
                <c:pt idx="4">
                  <c:v>2.8036999999999999E-2</c:v>
                </c:pt>
                <c:pt idx="5">
                  <c:v>3.7383000000000027E-2</c:v>
                </c:pt>
                <c:pt idx="6">
                  <c:v>3.7383000000000027E-2</c:v>
                </c:pt>
                <c:pt idx="7">
                  <c:v>3.7383000000000027E-2</c:v>
                </c:pt>
                <c:pt idx="8">
                  <c:v>4.6729E-2</c:v>
                </c:pt>
                <c:pt idx="9">
                  <c:v>5.6075E-2</c:v>
                </c:pt>
                <c:pt idx="10">
                  <c:v>6.5421000000000007E-2</c:v>
                </c:pt>
                <c:pt idx="11">
                  <c:v>7.4766000000000069E-2</c:v>
                </c:pt>
                <c:pt idx="12">
                  <c:v>8.4112000000000006E-2</c:v>
                </c:pt>
                <c:pt idx="13">
                  <c:v>9.345800000000011E-2</c:v>
                </c:pt>
                <c:pt idx="14">
                  <c:v>0.10280400000000002</c:v>
                </c:pt>
                <c:pt idx="15">
                  <c:v>0.10280400000000002</c:v>
                </c:pt>
                <c:pt idx="16">
                  <c:v>0.10280400000000002</c:v>
                </c:pt>
                <c:pt idx="17">
                  <c:v>0.10280400000000002</c:v>
                </c:pt>
                <c:pt idx="18">
                  <c:v>0.10280400000000002</c:v>
                </c:pt>
                <c:pt idx="19">
                  <c:v>0.10280400000000002</c:v>
                </c:pt>
                <c:pt idx="20">
                  <c:v>0.11215</c:v>
                </c:pt>
                <c:pt idx="21">
                  <c:v>0.11215</c:v>
                </c:pt>
                <c:pt idx="22">
                  <c:v>0.1214950000000001</c:v>
                </c:pt>
                <c:pt idx="23">
                  <c:v>0.13084100000000001</c:v>
                </c:pt>
                <c:pt idx="24">
                  <c:v>0.14018700000000001</c:v>
                </c:pt>
                <c:pt idx="25">
                  <c:v>0.14953300000000011</c:v>
                </c:pt>
                <c:pt idx="26">
                  <c:v>0.15887899999999999</c:v>
                </c:pt>
                <c:pt idx="27">
                  <c:v>0.15887899999999999</c:v>
                </c:pt>
                <c:pt idx="28">
                  <c:v>0.15887899999999999</c:v>
                </c:pt>
                <c:pt idx="29">
                  <c:v>0.15887899999999999</c:v>
                </c:pt>
                <c:pt idx="30">
                  <c:v>0.15887899999999999</c:v>
                </c:pt>
                <c:pt idx="31">
                  <c:v>0.15887899999999999</c:v>
                </c:pt>
                <c:pt idx="32">
                  <c:v>0.16822400000000001</c:v>
                </c:pt>
                <c:pt idx="33">
                  <c:v>0.17757000000000001</c:v>
                </c:pt>
                <c:pt idx="34">
                  <c:v>0.17757000000000001</c:v>
                </c:pt>
                <c:pt idx="35">
                  <c:v>0.18691600000000025</c:v>
                </c:pt>
                <c:pt idx="36">
                  <c:v>0.18691600000000025</c:v>
                </c:pt>
                <c:pt idx="37">
                  <c:v>0.18691600000000025</c:v>
                </c:pt>
                <c:pt idx="38">
                  <c:v>0.19626199999999999</c:v>
                </c:pt>
                <c:pt idx="39">
                  <c:v>0.19626199999999999</c:v>
                </c:pt>
                <c:pt idx="40">
                  <c:v>0.19626199999999999</c:v>
                </c:pt>
                <c:pt idx="41">
                  <c:v>0.19626199999999999</c:v>
                </c:pt>
                <c:pt idx="42">
                  <c:v>0.19626199999999999</c:v>
                </c:pt>
                <c:pt idx="43">
                  <c:v>0.19626199999999999</c:v>
                </c:pt>
                <c:pt idx="44">
                  <c:v>0.19626199999999999</c:v>
                </c:pt>
                <c:pt idx="45">
                  <c:v>0.19626199999999999</c:v>
                </c:pt>
                <c:pt idx="46">
                  <c:v>0.19626199999999999</c:v>
                </c:pt>
                <c:pt idx="47">
                  <c:v>0.20560700000000001</c:v>
                </c:pt>
                <c:pt idx="48">
                  <c:v>0.20560700000000001</c:v>
                </c:pt>
                <c:pt idx="49">
                  <c:v>0.20560700000000001</c:v>
                </c:pt>
                <c:pt idx="50">
                  <c:v>0.21495300000000012</c:v>
                </c:pt>
                <c:pt idx="51">
                  <c:v>0.21495300000000012</c:v>
                </c:pt>
                <c:pt idx="52">
                  <c:v>0.21495300000000012</c:v>
                </c:pt>
                <c:pt idx="53">
                  <c:v>0.21495300000000012</c:v>
                </c:pt>
                <c:pt idx="54">
                  <c:v>0.21495300000000012</c:v>
                </c:pt>
                <c:pt idx="55">
                  <c:v>0.22429900000000011</c:v>
                </c:pt>
                <c:pt idx="56">
                  <c:v>0.22429900000000011</c:v>
                </c:pt>
                <c:pt idx="57">
                  <c:v>0.22429900000000011</c:v>
                </c:pt>
                <c:pt idx="58">
                  <c:v>0.23364499999999999</c:v>
                </c:pt>
                <c:pt idx="59">
                  <c:v>0.23364499999999999</c:v>
                </c:pt>
                <c:pt idx="60">
                  <c:v>0.24299100000000018</c:v>
                </c:pt>
                <c:pt idx="61">
                  <c:v>0.24299100000000018</c:v>
                </c:pt>
                <c:pt idx="62">
                  <c:v>0.24299100000000018</c:v>
                </c:pt>
                <c:pt idx="63">
                  <c:v>0.252336</c:v>
                </c:pt>
                <c:pt idx="64">
                  <c:v>0.26168200000000008</c:v>
                </c:pt>
                <c:pt idx="65">
                  <c:v>0.27102800000000027</c:v>
                </c:pt>
                <c:pt idx="66">
                  <c:v>0.27102800000000027</c:v>
                </c:pt>
                <c:pt idx="67">
                  <c:v>0.27102800000000027</c:v>
                </c:pt>
                <c:pt idx="68">
                  <c:v>0.27102800000000027</c:v>
                </c:pt>
                <c:pt idx="69">
                  <c:v>0.28037400000000023</c:v>
                </c:pt>
                <c:pt idx="70">
                  <c:v>0.28037400000000023</c:v>
                </c:pt>
                <c:pt idx="71">
                  <c:v>0.28037400000000023</c:v>
                </c:pt>
                <c:pt idx="72">
                  <c:v>0.28037400000000023</c:v>
                </c:pt>
                <c:pt idx="73">
                  <c:v>0.28037400000000023</c:v>
                </c:pt>
                <c:pt idx="74">
                  <c:v>0.28037400000000023</c:v>
                </c:pt>
                <c:pt idx="75">
                  <c:v>0.28037400000000023</c:v>
                </c:pt>
                <c:pt idx="76">
                  <c:v>0.2897200000000002</c:v>
                </c:pt>
                <c:pt idx="77">
                  <c:v>0.29906500000000008</c:v>
                </c:pt>
                <c:pt idx="78">
                  <c:v>0.29906500000000008</c:v>
                </c:pt>
                <c:pt idx="79">
                  <c:v>0.29906500000000008</c:v>
                </c:pt>
                <c:pt idx="80">
                  <c:v>0.29906500000000008</c:v>
                </c:pt>
                <c:pt idx="81">
                  <c:v>0.29906500000000008</c:v>
                </c:pt>
                <c:pt idx="82">
                  <c:v>0.29906500000000008</c:v>
                </c:pt>
                <c:pt idx="83">
                  <c:v>0.30841100000000032</c:v>
                </c:pt>
                <c:pt idx="84">
                  <c:v>0.30841100000000032</c:v>
                </c:pt>
                <c:pt idx="85">
                  <c:v>0.30841100000000032</c:v>
                </c:pt>
                <c:pt idx="86">
                  <c:v>0.30841100000000032</c:v>
                </c:pt>
                <c:pt idx="87">
                  <c:v>0.30841100000000032</c:v>
                </c:pt>
                <c:pt idx="88">
                  <c:v>0.30841100000000032</c:v>
                </c:pt>
                <c:pt idx="89">
                  <c:v>0.30841100000000032</c:v>
                </c:pt>
                <c:pt idx="90">
                  <c:v>0.31775700000000001</c:v>
                </c:pt>
                <c:pt idx="91">
                  <c:v>0.31775700000000001</c:v>
                </c:pt>
                <c:pt idx="92">
                  <c:v>0.32710300000000025</c:v>
                </c:pt>
                <c:pt idx="93">
                  <c:v>0.32710300000000025</c:v>
                </c:pt>
                <c:pt idx="94">
                  <c:v>0.33644900000000022</c:v>
                </c:pt>
                <c:pt idx="95">
                  <c:v>0.33644900000000022</c:v>
                </c:pt>
                <c:pt idx="96">
                  <c:v>0.33644900000000022</c:v>
                </c:pt>
                <c:pt idx="97">
                  <c:v>0.33644900000000022</c:v>
                </c:pt>
                <c:pt idx="98">
                  <c:v>0.34579400000000005</c:v>
                </c:pt>
                <c:pt idx="99">
                  <c:v>0.34579400000000005</c:v>
                </c:pt>
                <c:pt idx="100">
                  <c:v>0.34579400000000005</c:v>
                </c:pt>
                <c:pt idx="101">
                  <c:v>0.34579400000000005</c:v>
                </c:pt>
                <c:pt idx="102">
                  <c:v>0.34579400000000005</c:v>
                </c:pt>
                <c:pt idx="103">
                  <c:v>0.34579400000000005</c:v>
                </c:pt>
                <c:pt idx="104">
                  <c:v>0.34579400000000005</c:v>
                </c:pt>
                <c:pt idx="105">
                  <c:v>0.34579400000000005</c:v>
                </c:pt>
                <c:pt idx="106">
                  <c:v>0.35514000000000001</c:v>
                </c:pt>
                <c:pt idx="107">
                  <c:v>0.35514000000000001</c:v>
                </c:pt>
                <c:pt idx="108">
                  <c:v>0.35514000000000001</c:v>
                </c:pt>
                <c:pt idx="109">
                  <c:v>0.35514000000000001</c:v>
                </c:pt>
                <c:pt idx="110">
                  <c:v>0.35514000000000001</c:v>
                </c:pt>
                <c:pt idx="111">
                  <c:v>0.35514000000000001</c:v>
                </c:pt>
                <c:pt idx="112">
                  <c:v>0.35514000000000001</c:v>
                </c:pt>
                <c:pt idx="113">
                  <c:v>0.35514000000000001</c:v>
                </c:pt>
                <c:pt idx="114">
                  <c:v>0.35514000000000001</c:v>
                </c:pt>
                <c:pt idx="115">
                  <c:v>0.35514000000000001</c:v>
                </c:pt>
                <c:pt idx="116">
                  <c:v>0.36448600000000037</c:v>
                </c:pt>
                <c:pt idx="117">
                  <c:v>0.37383200000000022</c:v>
                </c:pt>
                <c:pt idx="118">
                  <c:v>0.37383200000000022</c:v>
                </c:pt>
                <c:pt idx="119">
                  <c:v>0.38317800000000035</c:v>
                </c:pt>
                <c:pt idx="120">
                  <c:v>0.38317800000000035</c:v>
                </c:pt>
                <c:pt idx="121">
                  <c:v>0.38317800000000035</c:v>
                </c:pt>
                <c:pt idx="122">
                  <c:v>0.38317800000000035</c:v>
                </c:pt>
                <c:pt idx="123">
                  <c:v>0.39252300000000023</c:v>
                </c:pt>
                <c:pt idx="124">
                  <c:v>0.39252300000000023</c:v>
                </c:pt>
                <c:pt idx="125">
                  <c:v>0.39252300000000023</c:v>
                </c:pt>
                <c:pt idx="126">
                  <c:v>0.40186900000000025</c:v>
                </c:pt>
                <c:pt idx="127">
                  <c:v>0.40186900000000025</c:v>
                </c:pt>
                <c:pt idx="128">
                  <c:v>0.40186900000000025</c:v>
                </c:pt>
                <c:pt idx="129">
                  <c:v>0.40186900000000025</c:v>
                </c:pt>
                <c:pt idx="130">
                  <c:v>0.40186900000000025</c:v>
                </c:pt>
                <c:pt idx="131">
                  <c:v>0.411215</c:v>
                </c:pt>
                <c:pt idx="132">
                  <c:v>0.411215</c:v>
                </c:pt>
                <c:pt idx="133">
                  <c:v>0.411215</c:v>
                </c:pt>
                <c:pt idx="134">
                  <c:v>0.411215</c:v>
                </c:pt>
                <c:pt idx="135">
                  <c:v>0.42056100000000002</c:v>
                </c:pt>
                <c:pt idx="136">
                  <c:v>0.42056100000000002</c:v>
                </c:pt>
                <c:pt idx="137">
                  <c:v>0.42056100000000002</c:v>
                </c:pt>
                <c:pt idx="138">
                  <c:v>0.42056100000000002</c:v>
                </c:pt>
                <c:pt idx="139">
                  <c:v>0.42056100000000002</c:v>
                </c:pt>
                <c:pt idx="140">
                  <c:v>0.42056100000000002</c:v>
                </c:pt>
                <c:pt idx="141">
                  <c:v>0.42056100000000002</c:v>
                </c:pt>
                <c:pt idx="142">
                  <c:v>0.42056100000000002</c:v>
                </c:pt>
                <c:pt idx="143">
                  <c:v>0.42056100000000002</c:v>
                </c:pt>
                <c:pt idx="144">
                  <c:v>0.42056100000000002</c:v>
                </c:pt>
                <c:pt idx="145">
                  <c:v>0.42056100000000002</c:v>
                </c:pt>
                <c:pt idx="146">
                  <c:v>0.42990700000000026</c:v>
                </c:pt>
                <c:pt idx="147">
                  <c:v>0.4392520000000002</c:v>
                </c:pt>
                <c:pt idx="148">
                  <c:v>0.448598</c:v>
                </c:pt>
                <c:pt idx="149">
                  <c:v>0.448598</c:v>
                </c:pt>
                <c:pt idx="150">
                  <c:v>0.448598</c:v>
                </c:pt>
                <c:pt idx="151">
                  <c:v>0.45794400000000002</c:v>
                </c:pt>
                <c:pt idx="152">
                  <c:v>0.45794400000000002</c:v>
                </c:pt>
                <c:pt idx="153">
                  <c:v>0.45794400000000002</c:v>
                </c:pt>
                <c:pt idx="154">
                  <c:v>0.45794400000000002</c:v>
                </c:pt>
                <c:pt idx="155">
                  <c:v>0.45794400000000002</c:v>
                </c:pt>
                <c:pt idx="156">
                  <c:v>0.46729000000000004</c:v>
                </c:pt>
                <c:pt idx="157">
                  <c:v>0.46729000000000004</c:v>
                </c:pt>
                <c:pt idx="158">
                  <c:v>0.46729000000000004</c:v>
                </c:pt>
                <c:pt idx="159">
                  <c:v>0.46729000000000004</c:v>
                </c:pt>
                <c:pt idx="160">
                  <c:v>0.46729000000000004</c:v>
                </c:pt>
                <c:pt idx="161">
                  <c:v>0.46729000000000004</c:v>
                </c:pt>
                <c:pt idx="162">
                  <c:v>0.46729000000000004</c:v>
                </c:pt>
                <c:pt idx="163">
                  <c:v>0.46729000000000004</c:v>
                </c:pt>
                <c:pt idx="164">
                  <c:v>0.476636</c:v>
                </c:pt>
                <c:pt idx="165">
                  <c:v>0.476636</c:v>
                </c:pt>
                <c:pt idx="166">
                  <c:v>0.476636</c:v>
                </c:pt>
                <c:pt idx="167">
                  <c:v>0.476636</c:v>
                </c:pt>
                <c:pt idx="168">
                  <c:v>0.476636</c:v>
                </c:pt>
                <c:pt idx="169">
                  <c:v>0.476636</c:v>
                </c:pt>
                <c:pt idx="170">
                  <c:v>0.476636</c:v>
                </c:pt>
                <c:pt idx="171">
                  <c:v>0.476636</c:v>
                </c:pt>
                <c:pt idx="172">
                  <c:v>0.476636</c:v>
                </c:pt>
                <c:pt idx="173">
                  <c:v>0.476636</c:v>
                </c:pt>
                <c:pt idx="174">
                  <c:v>0.476636</c:v>
                </c:pt>
                <c:pt idx="175">
                  <c:v>0.476636</c:v>
                </c:pt>
                <c:pt idx="176">
                  <c:v>0.476636</c:v>
                </c:pt>
                <c:pt idx="177">
                  <c:v>0.476636</c:v>
                </c:pt>
                <c:pt idx="178">
                  <c:v>0.476636</c:v>
                </c:pt>
                <c:pt idx="179">
                  <c:v>0.476636</c:v>
                </c:pt>
                <c:pt idx="180">
                  <c:v>0.476636</c:v>
                </c:pt>
                <c:pt idx="181">
                  <c:v>0.476636</c:v>
                </c:pt>
                <c:pt idx="182">
                  <c:v>0.476636</c:v>
                </c:pt>
                <c:pt idx="183">
                  <c:v>0.476636</c:v>
                </c:pt>
                <c:pt idx="184">
                  <c:v>0.476636</c:v>
                </c:pt>
                <c:pt idx="185">
                  <c:v>0.476636</c:v>
                </c:pt>
                <c:pt idx="186">
                  <c:v>0.476636</c:v>
                </c:pt>
                <c:pt idx="187">
                  <c:v>0.476636</c:v>
                </c:pt>
                <c:pt idx="188">
                  <c:v>0.48598100000000022</c:v>
                </c:pt>
                <c:pt idx="189">
                  <c:v>0.48598100000000022</c:v>
                </c:pt>
                <c:pt idx="190">
                  <c:v>0.48598100000000022</c:v>
                </c:pt>
                <c:pt idx="191">
                  <c:v>0.48598100000000022</c:v>
                </c:pt>
                <c:pt idx="192">
                  <c:v>0.48598100000000022</c:v>
                </c:pt>
                <c:pt idx="193">
                  <c:v>0.48598100000000022</c:v>
                </c:pt>
                <c:pt idx="194">
                  <c:v>0.48598100000000022</c:v>
                </c:pt>
                <c:pt idx="195">
                  <c:v>0.48598100000000022</c:v>
                </c:pt>
                <c:pt idx="196">
                  <c:v>0.49532700000000035</c:v>
                </c:pt>
                <c:pt idx="197">
                  <c:v>0.60747700000000004</c:v>
                </c:pt>
                <c:pt idx="198">
                  <c:v>0.60747700000000004</c:v>
                </c:pt>
                <c:pt idx="199">
                  <c:v>0.60747700000000004</c:v>
                </c:pt>
                <c:pt idx="200">
                  <c:v>0.60747700000000004</c:v>
                </c:pt>
                <c:pt idx="201">
                  <c:v>0.60747700000000004</c:v>
                </c:pt>
                <c:pt idx="202">
                  <c:v>0.60747700000000004</c:v>
                </c:pt>
                <c:pt idx="203">
                  <c:v>0.60747700000000004</c:v>
                </c:pt>
                <c:pt idx="204">
                  <c:v>0.60747700000000004</c:v>
                </c:pt>
                <c:pt idx="205">
                  <c:v>0.60747700000000004</c:v>
                </c:pt>
                <c:pt idx="206">
                  <c:v>0.60747700000000004</c:v>
                </c:pt>
                <c:pt idx="207">
                  <c:v>0.60747700000000004</c:v>
                </c:pt>
                <c:pt idx="208">
                  <c:v>0.60747700000000004</c:v>
                </c:pt>
                <c:pt idx="209">
                  <c:v>0.60747700000000004</c:v>
                </c:pt>
                <c:pt idx="210">
                  <c:v>0.60747700000000004</c:v>
                </c:pt>
                <c:pt idx="211">
                  <c:v>0.60747700000000004</c:v>
                </c:pt>
                <c:pt idx="212">
                  <c:v>0.60747700000000004</c:v>
                </c:pt>
                <c:pt idx="213">
                  <c:v>0.60747700000000004</c:v>
                </c:pt>
                <c:pt idx="214">
                  <c:v>0.60747700000000004</c:v>
                </c:pt>
                <c:pt idx="215">
                  <c:v>0.60747700000000004</c:v>
                </c:pt>
                <c:pt idx="216">
                  <c:v>0.60747700000000004</c:v>
                </c:pt>
                <c:pt idx="217">
                  <c:v>0.60747700000000004</c:v>
                </c:pt>
                <c:pt idx="218">
                  <c:v>0.60747700000000004</c:v>
                </c:pt>
                <c:pt idx="219">
                  <c:v>0.60747700000000004</c:v>
                </c:pt>
                <c:pt idx="220">
                  <c:v>0.60747700000000004</c:v>
                </c:pt>
                <c:pt idx="221">
                  <c:v>0.60747700000000004</c:v>
                </c:pt>
                <c:pt idx="222">
                  <c:v>0.61682200000000043</c:v>
                </c:pt>
                <c:pt idx="223">
                  <c:v>0.6261679999999995</c:v>
                </c:pt>
                <c:pt idx="224">
                  <c:v>0.6261679999999995</c:v>
                </c:pt>
                <c:pt idx="225">
                  <c:v>0.6261679999999995</c:v>
                </c:pt>
                <c:pt idx="226">
                  <c:v>0.6261679999999995</c:v>
                </c:pt>
                <c:pt idx="227">
                  <c:v>0.6261679999999995</c:v>
                </c:pt>
                <c:pt idx="228">
                  <c:v>0.6261679999999995</c:v>
                </c:pt>
                <c:pt idx="229">
                  <c:v>0.6261679999999995</c:v>
                </c:pt>
                <c:pt idx="230">
                  <c:v>0.6261679999999995</c:v>
                </c:pt>
                <c:pt idx="231">
                  <c:v>0.6261679999999995</c:v>
                </c:pt>
                <c:pt idx="232">
                  <c:v>0.6261679999999995</c:v>
                </c:pt>
                <c:pt idx="233">
                  <c:v>0.6261679999999995</c:v>
                </c:pt>
                <c:pt idx="234">
                  <c:v>0.6261679999999995</c:v>
                </c:pt>
                <c:pt idx="235">
                  <c:v>0.6261679999999995</c:v>
                </c:pt>
                <c:pt idx="236">
                  <c:v>0.6261679999999995</c:v>
                </c:pt>
                <c:pt idx="237">
                  <c:v>0.6261679999999995</c:v>
                </c:pt>
                <c:pt idx="238">
                  <c:v>0.6261679999999995</c:v>
                </c:pt>
                <c:pt idx="239">
                  <c:v>0.6261679999999995</c:v>
                </c:pt>
                <c:pt idx="240">
                  <c:v>0.6261679999999995</c:v>
                </c:pt>
                <c:pt idx="241">
                  <c:v>0.6261679999999995</c:v>
                </c:pt>
                <c:pt idx="242">
                  <c:v>0.6261679999999995</c:v>
                </c:pt>
                <c:pt idx="243">
                  <c:v>0.6261679999999995</c:v>
                </c:pt>
                <c:pt idx="244">
                  <c:v>0.6261679999999995</c:v>
                </c:pt>
                <c:pt idx="245">
                  <c:v>0.6261679999999995</c:v>
                </c:pt>
                <c:pt idx="246">
                  <c:v>0.6261679999999995</c:v>
                </c:pt>
                <c:pt idx="247">
                  <c:v>0.6261679999999995</c:v>
                </c:pt>
                <c:pt idx="248">
                  <c:v>0.6261679999999995</c:v>
                </c:pt>
                <c:pt idx="249">
                  <c:v>0.6261679999999995</c:v>
                </c:pt>
                <c:pt idx="250">
                  <c:v>0.6261679999999995</c:v>
                </c:pt>
                <c:pt idx="251">
                  <c:v>0.6261679999999995</c:v>
                </c:pt>
                <c:pt idx="252">
                  <c:v>0.6261679999999995</c:v>
                </c:pt>
                <c:pt idx="253">
                  <c:v>0.6261679999999995</c:v>
                </c:pt>
                <c:pt idx="254">
                  <c:v>0.6261679999999995</c:v>
                </c:pt>
                <c:pt idx="255">
                  <c:v>0.6261679999999995</c:v>
                </c:pt>
                <c:pt idx="256">
                  <c:v>0.6261679999999995</c:v>
                </c:pt>
                <c:pt idx="257">
                  <c:v>0.6261679999999995</c:v>
                </c:pt>
                <c:pt idx="258">
                  <c:v>0.6261679999999995</c:v>
                </c:pt>
                <c:pt idx="259">
                  <c:v>0.6261679999999995</c:v>
                </c:pt>
                <c:pt idx="260">
                  <c:v>0.6261679999999995</c:v>
                </c:pt>
                <c:pt idx="261">
                  <c:v>0.6261679999999995</c:v>
                </c:pt>
                <c:pt idx="262">
                  <c:v>0.6261679999999995</c:v>
                </c:pt>
                <c:pt idx="263">
                  <c:v>0.6261679999999995</c:v>
                </c:pt>
                <c:pt idx="264">
                  <c:v>0.6261679999999995</c:v>
                </c:pt>
                <c:pt idx="265">
                  <c:v>0.6261679999999995</c:v>
                </c:pt>
                <c:pt idx="266">
                  <c:v>0.6261679999999995</c:v>
                </c:pt>
                <c:pt idx="267">
                  <c:v>0.6261679999999995</c:v>
                </c:pt>
                <c:pt idx="268">
                  <c:v>0.6261679999999995</c:v>
                </c:pt>
                <c:pt idx="269">
                  <c:v>0.6261679999999995</c:v>
                </c:pt>
                <c:pt idx="270">
                  <c:v>0.6261679999999995</c:v>
                </c:pt>
                <c:pt idx="271">
                  <c:v>0.6261679999999995</c:v>
                </c:pt>
                <c:pt idx="272">
                  <c:v>0.6261679999999995</c:v>
                </c:pt>
              </c:numCache>
            </c:numRef>
          </c:yVal>
        </c:ser>
        <c:ser>
          <c:idx val="3"/>
          <c:order val="3"/>
          <c:tx>
            <c:strRef>
              <c:f>DataFile_RAW_FROC!$D$749</c:f>
              <c:strCache>
                <c:ptCount val="1"/>
                <c:pt idx="0">
                  <c:v>Non corrigée</c:v>
                </c:pt>
              </c:strCache>
            </c:strRef>
          </c:tx>
          <c:spPr>
            <a:ln w="50800">
              <a:solidFill>
                <a:srgbClr val="FF0000"/>
              </a:solidFill>
            </a:ln>
          </c:spPr>
          <c:marker>
            <c:symbol val="none"/>
          </c:marker>
          <c:xVal>
            <c:numRef>
              <c:f>DataFile_RAW_FROC!$A$751:$A$924</c:f>
              <c:numCache>
                <c:formatCode>General</c:formatCode>
                <c:ptCount val="174"/>
                <c:pt idx="0">
                  <c:v>6.6667000000000004E-2</c:v>
                </c:pt>
                <c:pt idx="1">
                  <c:v>0.13333300000000001</c:v>
                </c:pt>
                <c:pt idx="2">
                  <c:v>0.13333300000000001</c:v>
                </c:pt>
                <c:pt idx="3">
                  <c:v>0.2</c:v>
                </c:pt>
                <c:pt idx="4">
                  <c:v>0.2666670000000001</c:v>
                </c:pt>
                <c:pt idx="5">
                  <c:v>0.2666670000000001</c:v>
                </c:pt>
                <c:pt idx="6">
                  <c:v>0.33333300000000032</c:v>
                </c:pt>
                <c:pt idx="7">
                  <c:v>0.33333300000000032</c:v>
                </c:pt>
                <c:pt idx="8">
                  <c:v>0.4</c:v>
                </c:pt>
                <c:pt idx="9">
                  <c:v>0.466667</c:v>
                </c:pt>
                <c:pt idx="10">
                  <c:v>0.53333299999999928</c:v>
                </c:pt>
                <c:pt idx="11">
                  <c:v>0.53333299999999928</c:v>
                </c:pt>
                <c:pt idx="12">
                  <c:v>0.60000000000000042</c:v>
                </c:pt>
                <c:pt idx="13">
                  <c:v>0.66666700000000045</c:v>
                </c:pt>
                <c:pt idx="14">
                  <c:v>0.73333300000000001</c:v>
                </c:pt>
                <c:pt idx="15">
                  <c:v>0.8</c:v>
                </c:pt>
                <c:pt idx="16">
                  <c:v>0.86666699999999997</c:v>
                </c:pt>
                <c:pt idx="17">
                  <c:v>0.86666699999999997</c:v>
                </c:pt>
                <c:pt idx="18">
                  <c:v>0.93333299999999941</c:v>
                </c:pt>
                <c:pt idx="19">
                  <c:v>1</c:v>
                </c:pt>
                <c:pt idx="20">
                  <c:v>1.066667</c:v>
                </c:pt>
                <c:pt idx="21">
                  <c:v>1.1333329999999999</c:v>
                </c:pt>
                <c:pt idx="22">
                  <c:v>1.1333329999999999</c:v>
                </c:pt>
                <c:pt idx="23">
                  <c:v>1.2</c:v>
                </c:pt>
                <c:pt idx="24">
                  <c:v>1.2</c:v>
                </c:pt>
                <c:pt idx="25">
                  <c:v>1.266667</c:v>
                </c:pt>
                <c:pt idx="26">
                  <c:v>1.266667</c:v>
                </c:pt>
                <c:pt idx="27">
                  <c:v>1.266667</c:v>
                </c:pt>
                <c:pt idx="28">
                  <c:v>1.3333329999999999</c:v>
                </c:pt>
                <c:pt idx="29">
                  <c:v>1.4</c:v>
                </c:pt>
                <c:pt idx="30">
                  <c:v>1.4666669999999991</c:v>
                </c:pt>
                <c:pt idx="31">
                  <c:v>1.4666669999999991</c:v>
                </c:pt>
                <c:pt idx="32">
                  <c:v>1.6</c:v>
                </c:pt>
                <c:pt idx="33">
                  <c:v>1.6666669999999999</c:v>
                </c:pt>
                <c:pt idx="34">
                  <c:v>1.7333329999999998</c:v>
                </c:pt>
                <c:pt idx="35">
                  <c:v>1.8</c:v>
                </c:pt>
                <c:pt idx="36">
                  <c:v>1.8666670000000001</c:v>
                </c:pt>
                <c:pt idx="37">
                  <c:v>1.8666670000000001</c:v>
                </c:pt>
                <c:pt idx="38">
                  <c:v>1.8666670000000001</c:v>
                </c:pt>
                <c:pt idx="39">
                  <c:v>1.933333</c:v>
                </c:pt>
                <c:pt idx="40">
                  <c:v>1.933333</c:v>
                </c:pt>
                <c:pt idx="41">
                  <c:v>1.933333</c:v>
                </c:pt>
                <c:pt idx="42">
                  <c:v>2</c:v>
                </c:pt>
                <c:pt idx="43">
                  <c:v>2.066666999999998</c:v>
                </c:pt>
                <c:pt idx="44">
                  <c:v>2.1333329999999999</c:v>
                </c:pt>
                <c:pt idx="45">
                  <c:v>2.2000000000000002</c:v>
                </c:pt>
                <c:pt idx="46">
                  <c:v>2.266667</c:v>
                </c:pt>
                <c:pt idx="47">
                  <c:v>2.3333330000000001</c:v>
                </c:pt>
                <c:pt idx="48">
                  <c:v>2.4</c:v>
                </c:pt>
                <c:pt idx="49">
                  <c:v>2.4666669999999984</c:v>
                </c:pt>
                <c:pt idx="50">
                  <c:v>2.4666669999999984</c:v>
                </c:pt>
                <c:pt idx="51">
                  <c:v>2.5333329999999998</c:v>
                </c:pt>
                <c:pt idx="52">
                  <c:v>2.6</c:v>
                </c:pt>
                <c:pt idx="53">
                  <c:v>2.6</c:v>
                </c:pt>
                <c:pt idx="54">
                  <c:v>2.7333330000000018</c:v>
                </c:pt>
                <c:pt idx="55">
                  <c:v>2.8</c:v>
                </c:pt>
                <c:pt idx="56">
                  <c:v>2.8</c:v>
                </c:pt>
                <c:pt idx="57">
                  <c:v>2.8666669999999979</c:v>
                </c:pt>
                <c:pt idx="58">
                  <c:v>2.9333330000000002</c:v>
                </c:pt>
                <c:pt idx="59">
                  <c:v>2.9333330000000002</c:v>
                </c:pt>
                <c:pt idx="60">
                  <c:v>3</c:v>
                </c:pt>
                <c:pt idx="61">
                  <c:v>3.066666999999998</c:v>
                </c:pt>
                <c:pt idx="62">
                  <c:v>3.1333329999999999</c:v>
                </c:pt>
                <c:pt idx="63">
                  <c:v>3.2</c:v>
                </c:pt>
                <c:pt idx="64">
                  <c:v>3.2</c:v>
                </c:pt>
                <c:pt idx="65">
                  <c:v>3.266667</c:v>
                </c:pt>
                <c:pt idx="66">
                  <c:v>3.3333330000000001</c:v>
                </c:pt>
                <c:pt idx="67">
                  <c:v>3.4</c:v>
                </c:pt>
                <c:pt idx="68">
                  <c:v>3.4</c:v>
                </c:pt>
                <c:pt idx="69">
                  <c:v>3.4666669999999984</c:v>
                </c:pt>
                <c:pt idx="70">
                  <c:v>3.5333329999999998</c:v>
                </c:pt>
                <c:pt idx="71">
                  <c:v>3.6</c:v>
                </c:pt>
                <c:pt idx="72">
                  <c:v>3.6666669999999981</c:v>
                </c:pt>
                <c:pt idx="73">
                  <c:v>3.7333330000000018</c:v>
                </c:pt>
                <c:pt idx="74">
                  <c:v>3.8666669999999979</c:v>
                </c:pt>
                <c:pt idx="75">
                  <c:v>3.9333330000000002</c:v>
                </c:pt>
                <c:pt idx="76">
                  <c:v>4</c:v>
                </c:pt>
                <c:pt idx="77">
                  <c:v>4.0666669999999998</c:v>
                </c:pt>
                <c:pt idx="78">
                  <c:v>4.1333330000000004</c:v>
                </c:pt>
                <c:pt idx="79">
                  <c:v>4.1333330000000004</c:v>
                </c:pt>
                <c:pt idx="80">
                  <c:v>4.1333330000000004</c:v>
                </c:pt>
                <c:pt idx="81">
                  <c:v>4.1333330000000004</c:v>
                </c:pt>
                <c:pt idx="82">
                  <c:v>4.1333330000000004</c:v>
                </c:pt>
                <c:pt idx="83">
                  <c:v>4.2</c:v>
                </c:pt>
                <c:pt idx="84">
                  <c:v>4.2666670000000035</c:v>
                </c:pt>
                <c:pt idx="85">
                  <c:v>4.3333329999999997</c:v>
                </c:pt>
                <c:pt idx="86">
                  <c:v>4.4000000000000004</c:v>
                </c:pt>
                <c:pt idx="87">
                  <c:v>4.4666670000000037</c:v>
                </c:pt>
                <c:pt idx="88">
                  <c:v>4.5333329999999998</c:v>
                </c:pt>
                <c:pt idx="89">
                  <c:v>4.5999999999999996</c:v>
                </c:pt>
                <c:pt idx="90">
                  <c:v>4.6666670000000003</c:v>
                </c:pt>
                <c:pt idx="91">
                  <c:v>4.7333330000000036</c:v>
                </c:pt>
                <c:pt idx="92">
                  <c:v>4.8</c:v>
                </c:pt>
                <c:pt idx="93">
                  <c:v>4.8666669999999996</c:v>
                </c:pt>
                <c:pt idx="94">
                  <c:v>4.9333330000000037</c:v>
                </c:pt>
                <c:pt idx="95">
                  <c:v>5</c:v>
                </c:pt>
                <c:pt idx="96">
                  <c:v>5</c:v>
                </c:pt>
                <c:pt idx="97">
                  <c:v>5.0666669999999998</c:v>
                </c:pt>
                <c:pt idx="98">
                  <c:v>5.0666669999999998</c:v>
                </c:pt>
                <c:pt idx="99">
                  <c:v>5.1333330000000004</c:v>
                </c:pt>
                <c:pt idx="100">
                  <c:v>5.2</c:v>
                </c:pt>
                <c:pt idx="101">
                  <c:v>5.2</c:v>
                </c:pt>
                <c:pt idx="102">
                  <c:v>5.2666670000000035</c:v>
                </c:pt>
                <c:pt idx="103">
                  <c:v>5.3333329999999997</c:v>
                </c:pt>
                <c:pt idx="104">
                  <c:v>5.4</c:v>
                </c:pt>
                <c:pt idx="105">
                  <c:v>5.4666670000000037</c:v>
                </c:pt>
                <c:pt idx="106">
                  <c:v>5.5333329999999998</c:v>
                </c:pt>
                <c:pt idx="107">
                  <c:v>5.6</c:v>
                </c:pt>
                <c:pt idx="108">
                  <c:v>5.6666670000000003</c:v>
                </c:pt>
                <c:pt idx="109">
                  <c:v>5.6666670000000003</c:v>
                </c:pt>
                <c:pt idx="110">
                  <c:v>5.7333330000000036</c:v>
                </c:pt>
                <c:pt idx="111">
                  <c:v>5.8</c:v>
                </c:pt>
                <c:pt idx="112">
                  <c:v>5.8666669999999996</c:v>
                </c:pt>
                <c:pt idx="113">
                  <c:v>5.9333330000000037</c:v>
                </c:pt>
                <c:pt idx="114">
                  <c:v>6</c:v>
                </c:pt>
                <c:pt idx="115">
                  <c:v>6.0666669999999998</c:v>
                </c:pt>
                <c:pt idx="116">
                  <c:v>6.1333330000000004</c:v>
                </c:pt>
                <c:pt idx="117">
                  <c:v>6.2</c:v>
                </c:pt>
                <c:pt idx="118">
                  <c:v>6.2666670000000035</c:v>
                </c:pt>
                <c:pt idx="119">
                  <c:v>6.3333329999999997</c:v>
                </c:pt>
                <c:pt idx="120">
                  <c:v>6.4</c:v>
                </c:pt>
                <c:pt idx="121">
                  <c:v>6.4666670000000037</c:v>
                </c:pt>
                <c:pt idx="122">
                  <c:v>6.5333329999999998</c:v>
                </c:pt>
                <c:pt idx="123">
                  <c:v>6.6</c:v>
                </c:pt>
                <c:pt idx="124">
                  <c:v>6.6</c:v>
                </c:pt>
                <c:pt idx="125">
                  <c:v>6.6</c:v>
                </c:pt>
                <c:pt idx="126">
                  <c:v>6.6666670000000003</c:v>
                </c:pt>
                <c:pt idx="127">
                  <c:v>6.6666670000000003</c:v>
                </c:pt>
                <c:pt idx="128">
                  <c:v>6.6666670000000003</c:v>
                </c:pt>
                <c:pt idx="129">
                  <c:v>6.7333330000000036</c:v>
                </c:pt>
                <c:pt idx="130">
                  <c:v>6.8</c:v>
                </c:pt>
                <c:pt idx="131">
                  <c:v>6.8666669999999996</c:v>
                </c:pt>
                <c:pt idx="132">
                  <c:v>6.9333330000000037</c:v>
                </c:pt>
                <c:pt idx="133">
                  <c:v>6.9333330000000037</c:v>
                </c:pt>
                <c:pt idx="134">
                  <c:v>6.9333330000000037</c:v>
                </c:pt>
                <c:pt idx="135">
                  <c:v>7</c:v>
                </c:pt>
                <c:pt idx="136">
                  <c:v>7</c:v>
                </c:pt>
                <c:pt idx="137">
                  <c:v>7.1333330000000004</c:v>
                </c:pt>
                <c:pt idx="138">
                  <c:v>7.2</c:v>
                </c:pt>
                <c:pt idx="139">
                  <c:v>7.2666670000000035</c:v>
                </c:pt>
                <c:pt idx="140">
                  <c:v>7.3333329999999997</c:v>
                </c:pt>
                <c:pt idx="141">
                  <c:v>7.4</c:v>
                </c:pt>
                <c:pt idx="142">
                  <c:v>7.4666670000000037</c:v>
                </c:pt>
                <c:pt idx="143">
                  <c:v>7.5333329999999998</c:v>
                </c:pt>
                <c:pt idx="144">
                  <c:v>7.6</c:v>
                </c:pt>
                <c:pt idx="145">
                  <c:v>7.6666670000000003</c:v>
                </c:pt>
                <c:pt idx="146">
                  <c:v>7.7333330000000036</c:v>
                </c:pt>
                <c:pt idx="147">
                  <c:v>7.8</c:v>
                </c:pt>
                <c:pt idx="148">
                  <c:v>7.8666669999999996</c:v>
                </c:pt>
                <c:pt idx="149">
                  <c:v>7.9333330000000037</c:v>
                </c:pt>
                <c:pt idx="150">
                  <c:v>8</c:v>
                </c:pt>
                <c:pt idx="151">
                  <c:v>8.0666670000000007</c:v>
                </c:pt>
                <c:pt idx="152">
                  <c:v>8.1333330000000004</c:v>
                </c:pt>
                <c:pt idx="153">
                  <c:v>8.2000000000000011</c:v>
                </c:pt>
                <c:pt idx="154">
                  <c:v>8.2666660000000007</c:v>
                </c:pt>
                <c:pt idx="155">
                  <c:v>8.3333330000000014</c:v>
                </c:pt>
                <c:pt idx="156">
                  <c:v>8.4</c:v>
                </c:pt>
                <c:pt idx="157">
                  <c:v>8.4666660000000071</c:v>
                </c:pt>
                <c:pt idx="158">
                  <c:v>8.533334</c:v>
                </c:pt>
                <c:pt idx="159">
                  <c:v>8.6</c:v>
                </c:pt>
                <c:pt idx="160">
                  <c:v>8.6666670000000003</c:v>
                </c:pt>
                <c:pt idx="161">
                  <c:v>8.7333339999999993</c:v>
                </c:pt>
                <c:pt idx="162">
                  <c:v>8.8000000000000007</c:v>
                </c:pt>
                <c:pt idx="163">
                  <c:v>8.8666670000000067</c:v>
                </c:pt>
                <c:pt idx="164">
                  <c:v>8.9333330000000011</c:v>
                </c:pt>
                <c:pt idx="165">
                  <c:v>9</c:v>
                </c:pt>
                <c:pt idx="166">
                  <c:v>9.0666670000000007</c:v>
                </c:pt>
                <c:pt idx="167">
                  <c:v>9.1333330000000004</c:v>
                </c:pt>
                <c:pt idx="168">
                  <c:v>9.2000000000000011</c:v>
                </c:pt>
                <c:pt idx="169">
                  <c:v>9.2666660000000007</c:v>
                </c:pt>
                <c:pt idx="170">
                  <c:v>9.2666660000000007</c:v>
                </c:pt>
                <c:pt idx="171">
                  <c:v>9.2666660000000007</c:v>
                </c:pt>
                <c:pt idx="172">
                  <c:v>9.3333330000000014</c:v>
                </c:pt>
                <c:pt idx="173">
                  <c:v>9.3333330000000014</c:v>
                </c:pt>
              </c:numCache>
            </c:numRef>
          </c:xVal>
          <c:yVal>
            <c:numRef>
              <c:f>DataFile_RAW_FROC!$B$751:$B$924</c:f>
              <c:numCache>
                <c:formatCode>General</c:formatCode>
                <c:ptCount val="174"/>
                <c:pt idx="0">
                  <c:v>0</c:v>
                </c:pt>
                <c:pt idx="1">
                  <c:v>0</c:v>
                </c:pt>
                <c:pt idx="2">
                  <c:v>9.3460000000000088E-3</c:v>
                </c:pt>
                <c:pt idx="3">
                  <c:v>9.3460000000000088E-3</c:v>
                </c:pt>
                <c:pt idx="4">
                  <c:v>9.3460000000000088E-3</c:v>
                </c:pt>
                <c:pt idx="5">
                  <c:v>1.8692E-2</c:v>
                </c:pt>
                <c:pt idx="6">
                  <c:v>1.8692E-2</c:v>
                </c:pt>
                <c:pt idx="7">
                  <c:v>2.8036999999999999E-2</c:v>
                </c:pt>
                <c:pt idx="8">
                  <c:v>2.8036999999999999E-2</c:v>
                </c:pt>
                <c:pt idx="9">
                  <c:v>2.8036999999999999E-2</c:v>
                </c:pt>
                <c:pt idx="10">
                  <c:v>2.8036999999999999E-2</c:v>
                </c:pt>
                <c:pt idx="11">
                  <c:v>3.7383000000000027E-2</c:v>
                </c:pt>
                <c:pt idx="12">
                  <c:v>3.7383000000000027E-2</c:v>
                </c:pt>
                <c:pt idx="13">
                  <c:v>3.7383000000000027E-2</c:v>
                </c:pt>
                <c:pt idx="14">
                  <c:v>3.7383000000000027E-2</c:v>
                </c:pt>
                <c:pt idx="15">
                  <c:v>3.7383000000000027E-2</c:v>
                </c:pt>
                <c:pt idx="16">
                  <c:v>3.7383000000000027E-2</c:v>
                </c:pt>
                <c:pt idx="17">
                  <c:v>4.6729E-2</c:v>
                </c:pt>
                <c:pt idx="18">
                  <c:v>4.6729E-2</c:v>
                </c:pt>
                <c:pt idx="19">
                  <c:v>4.6729E-2</c:v>
                </c:pt>
                <c:pt idx="20">
                  <c:v>4.6729E-2</c:v>
                </c:pt>
                <c:pt idx="21">
                  <c:v>4.6729E-2</c:v>
                </c:pt>
                <c:pt idx="22">
                  <c:v>5.6075E-2</c:v>
                </c:pt>
                <c:pt idx="23">
                  <c:v>5.6075E-2</c:v>
                </c:pt>
                <c:pt idx="24">
                  <c:v>6.5421000000000007E-2</c:v>
                </c:pt>
                <c:pt idx="25">
                  <c:v>6.5421000000000007E-2</c:v>
                </c:pt>
                <c:pt idx="26">
                  <c:v>7.4766000000000069E-2</c:v>
                </c:pt>
                <c:pt idx="27">
                  <c:v>8.4112000000000006E-2</c:v>
                </c:pt>
                <c:pt idx="28">
                  <c:v>8.4112000000000006E-2</c:v>
                </c:pt>
                <c:pt idx="29">
                  <c:v>8.4112000000000006E-2</c:v>
                </c:pt>
                <c:pt idx="30">
                  <c:v>8.4112000000000006E-2</c:v>
                </c:pt>
                <c:pt idx="31">
                  <c:v>9.345800000000011E-2</c:v>
                </c:pt>
                <c:pt idx="32">
                  <c:v>9.345800000000011E-2</c:v>
                </c:pt>
                <c:pt idx="33">
                  <c:v>9.345800000000011E-2</c:v>
                </c:pt>
                <c:pt idx="34">
                  <c:v>9.345800000000011E-2</c:v>
                </c:pt>
                <c:pt idx="35">
                  <c:v>9.345800000000011E-2</c:v>
                </c:pt>
                <c:pt idx="36">
                  <c:v>9.345800000000011E-2</c:v>
                </c:pt>
                <c:pt idx="37">
                  <c:v>0.10280400000000002</c:v>
                </c:pt>
                <c:pt idx="38">
                  <c:v>0.11215</c:v>
                </c:pt>
                <c:pt idx="39">
                  <c:v>0.11215</c:v>
                </c:pt>
                <c:pt idx="40">
                  <c:v>0.1214950000000001</c:v>
                </c:pt>
                <c:pt idx="41">
                  <c:v>0.13084100000000001</c:v>
                </c:pt>
                <c:pt idx="42">
                  <c:v>0.13084100000000001</c:v>
                </c:pt>
                <c:pt idx="43">
                  <c:v>0.13084100000000001</c:v>
                </c:pt>
                <c:pt idx="44">
                  <c:v>0.14018700000000001</c:v>
                </c:pt>
                <c:pt idx="45">
                  <c:v>0.14953300000000011</c:v>
                </c:pt>
                <c:pt idx="46">
                  <c:v>0.14953300000000011</c:v>
                </c:pt>
                <c:pt idx="47">
                  <c:v>0.14953300000000011</c:v>
                </c:pt>
                <c:pt idx="48">
                  <c:v>0.14953300000000011</c:v>
                </c:pt>
                <c:pt idx="49">
                  <c:v>0.14953300000000011</c:v>
                </c:pt>
                <c:pt idx="50">
                  <c:v>0.15887899999999999</c:v>
                </c:pt>
                <c:pt idx="51">
                  <c:v>0.15887899999999999</c:v>
                </c:pt>
                <c:pt idx="52">
                  <c:v>0.15887899999999999</c:v>
                </c:pt>
                <c:pt idx="53">
                  <c:v>0.16822400000000001</c:v>
                </c:pt>
                <c:pt idx="54">
                  <c:v>0.16822400000000001</c:v>
                </c:pt>
                <c:pt idx="55">
                  <c:v>0.16822400000000001</c:v>
                </c:pt>
                <c:pt idx="56">
                  <c:v>0.17757000000000001</c:v>
                </c:pt>
                <c:pt idx="57">
                  <c:v>0.17757000000000001</c:v>
                </c:pt>
                <c:pt idx="58">
                  <c:v>0.17757000000000001</c:v>
                </c:pt>
                <c:pt idx="59">
                  <c:v>0.18691600000000025</c:v>
                </c:pt>
                <c:pt idx="60">
                  <c:v>0.18691600000000025</c:v>
                </c:pt>
                <c:pt idx="61">
                  <c:v>0.18691600000000025</c:v>
                </c:pt>
                <c:pt idx="62">
                  <c:v>0.18691600000000025</c:v>
                </c:pt>
                <c:pt idx="63">
                  <c:v>0.18691600000000025</c:v>
                </c:pt>
                <c:pt idx="64">
                  <c:v>0.19626199999999999</c:v>
                </c:pt>
                <c:pt idx="65">
                  <c:v>0.20560700000000001</c:v>
                </c:pt>
                <c:pt idx="66">
                  <c:v>0.20560700000000001</c:v>
                </c:pt>
                <c:pt idx="67">
                  <c:v>0.20560700000000001</c:v>
                </c:pt>
                <c:pt idx="68">
                  <c:v>0.21495300000000012</c:v>
                </c:pt>
                <c:pt idx="69">
                  <c:v>0.21495300000000012</c:v>
                </c:pt>
                <c:pt idx="70">
                  <c:v>0.21495300000000012</c:v>
                </c:pt>
                <c:pt idx="71">
                  <c:v>0.21495300000000012</c:v>
                </c:pt>
                <c:pt idx="72">
                  <c:v>0.21495300000000012</c:v>
                </c:pt>
                <c:pt idx="73">
                  <c:v>0.21495300000000012</c:v>
                </c:pt>
                <c:pt idx="74">
                  <c:v>0.21495300000000012</c:v>
                </c:pt>
                <c:pt idx="75">
                  <c:v>0.21495300000000012</c:v>
                </c:pt>
                <c:pt idx="76">
                  <c:v>0.21495300000000012</c:v>
                </c:pt>
                <c:pt idx="77">
                  <c:v>0.21495300000000012</c:v>
                </c:pt>
                <c:pt idx="78">
                  <c:v>0.21495300000000012</c:v>
                </c:pt>
                <c:pt idx="79">
                  <c:v>0.22429900000000011</c:v>
                </c:pt>
                <c:pt idx="80">
                  <c:v>0.23364499999999999</c:v>
                </c:pt>
                <c:pt idx="81">
                  <c:v>0.24299100000000018</c:v>
                </c:pt>
                <c:pt idx="82">
                  <c:v>0.252336</c:v>
                </c:pt>
                <c:pt idx="83">
                  <c:v>0.252336</c:v>
                </c:pt>
                <c:pt idx="84">
                  <c:v>0.252336</c:v>
                </c:pt>
                <c:pt idx="85">
                  <c:v>0.252336</c:v>
                </c:pt>
                <c:pt idx="86">
                  <c:v>0.252336</c:v>
                </c:pt>
                <c:pt idx="87">
                  <c:v>0.252336</c:v>
                </c:pt>
                <c:pt idx="88">
                  <c:v>0.252336</c:v>
                </c:pt>
                <c:pt idx="89">
                  <c:v>0.252336</c:v>
                </c:pt>
                <c:pt idx="90">
                  <c:v>0.252336</c:v>
                </c:pt>
                <c:pt idx="91">
                  <c:v>0.252336</c:v>
                </c:pt>
                <c:pt idx="92">
                  <c:v>0.252336</c:v>
                </c:pt>
                <c:pt idx="93">
                  <c:v>0.252336</c:v>
                </c:pt>
                <c:pt idx="94">
                  <c:v>0.252336</c:v>
                </c:pt>
                <c:pt idx="95">
                  <c:v>0.252336</c:v>
                </c:pt>
                <c:pt idx="96">
                  <c:v>0.26168200000000008</c:v>
                </c:pt>
                <c:pt idx="97">
                  <c:v>0.26168200000000008</c:v>
                </c:pt>
                <c:pt idx="98">
                  <c:v>0.27102800000000027</c:v>
                </c:pt>
                <c:pt idx="99">
                  <c:v>0.27102800000000027</c:v>
                </c:pt>
                <c:pt idx="100">
                  <c:v>0.27102800000000027</c:v>
                </c:pt>
                <c:pt idx="101">
                  <c:v>0.28037400000000023</c:v>
                </c:pt>
                <c:pt idx="102">
                  <c:v>0.28037400000000023</c:v>
                </c:pt>
                <c:pt idx="103">
                  <c:v>0.28037400000000023</c:v>
                </c:pt>
                <c:pt idx="104">
                  <c:v>0.28037400000000023</c:v>
                </c:pt>
                <c:pt idx="105">
                  <c:v>0.28037400000000023</c:v>
                </c:pt>
                <c:pt idx="106">
                  <c:v>0.28037400000000023</c:v>
                </c:pt>
                <c:pt idx="107">
                  <c:v>0.28037400000000023</c:v>
                </c:pt>
                <c:pt idx="108">
                  <c:v>0.28037400000000023</c:v>
                </c:pt>
                <c:pt idx="109">
                  <c:v>0.2897200000000002</c:v>
                </c:pt>
                <c:pt idx="110">
                  <c:v>0.2897200000000002</c:v>
                </c:pt>
                <c:pt idx="111">
                  <c:v>0.2897200000000002</c:v>
                </c:pt>
                <c:pt idx="112">
                  <c:v>0.29906500000000008</c:v>
                </c:pt>
                <c:pt idx="113">
                  <c:v>0.29906500000000008</c:v>
                </c:pt>
                <c:pt idx="114">
                  <c:v>0.29906500000000008</c:v>
                </c:pt>
                <c:pt idx="115">
                  <c:v>0.29906500000000008</c:v>
                </c:pt>
                <c:pt idx="116">
                  <c:v>0.29906500000000008</c:v>
                </c:pt>
                <c:pt idx="117">
                  <c:v>0.29906500000000008</c:v>
                </c:pt>
                <c:pt idx="118">
                  <c:v>0.29906500000000008</c:v>
                </c:pt>
                <c:pt idx="119">
                  <c:v>0.29906500000000008</c:v>
                </c:pt>
                <c:pt idx="120">
                  <c:v>0.29906500000000008</c:v>
                </c:pt>
                <c:pt idx="121">
                  <c:v>0.29906500000000008</c:v>
                </c:pt>
                <c:pt idx="122">
                  <c:v>0.29906500000000008</c:v>
                </c:pt>
                <c:pt idx="123">
                  <c:v>0.29906500000000008</c:v>
                </c:pt>
                <c:pt idx="124">
                  <c:v>0.31775700000000001</c:v>
                </c:pt>
                <c:pt idx="125">
                  <c:v>0.32710300000000025</c:v>
                </c:pt>
                <c:pt idx="126">
                  <c:v>0.32710300000000025</c:v>
                </c:pt>
                <c:pt idx="127">
                  <c:v>0.33644900000000022</c:v>
                </c:pt>
                <c:pt idx="128">
                  <c:v>0.34579400000000005</c:v>
                </c:pt>
                <c:pt idx="129">
                  <c:v>0.34579400000000005</c:v>
                </c:pt>
                <c:pt idx="130">
                  <c:v>0.34579400000000005</c:v>
                </c:pt>
                <c:pt idx="131">
                  <c:v>0.34579400000000005</c:v>
                </c:pt>
                <c:pt idx="132">
                  <c:v>0.34579400000000005</c:v>
                </c:pt>
                <c:pt idx="133">
                  <c:v>0.35514000000000001</c:v>
                </c:pt>
                <c:pt idx="134">
                  <c:v>0.36448600000000037</c:v>
                </c:pt>
                <c:pt idx="135">
                  <c:v>0.36448600000000037</c:v>
                </c:pt>
                <c:pt idx="136">
                  <c:v>0.37383200000000022</c:v>
                </c:pt>
                <c:pt idx="137">
                  <c:v>0.37383200000000022</c:v>
                </c:pt>
                <c:pt idx="138">
                  <c:v>0.37383200000000022</c:v>
                </c:pt>
                <c:pt idx="139">
                  <c:v>0.37383200000000022</c:v>
                </c:pt>
                <c:pt idx="140">
                  <c:v>0.37383200000000022</c:v>
                </c:pt>
                <c:pt idx="141">
                  <c:v>0.37383200000000022</c:v>
                </c:pt>
                <c:pt idx="142">
                  <c:v>0.37383200000000022</c:v>
                </c:pt>
                <c:pt idx="143">
                  <c:v>0.37383200000000022</c:v>
                </c:pt>
                <c:pt idx="144">
                  <c:v>0.37383200000000022</c:v>
                </c:pt>
                <c:pt idx="145">
                  <c:v>0.37383200000000022</c:v>
                </c:pt>
                <c:pt idx="146">
                  <c:v>0.37383200000000022</c:v>
                </c:pt>
                <c:pt idx="147">
                  <c:v>0.37383200000000022</c:v>
                </c:pt>
                <c:pt idx="148">
                  <c:v>0.37383200000000022</c:v>
                </c:pt>
                <c:pt idx="149">
                  <c:v>0.37383200000000022</c:v>
                </c:pt>
                <c:pt idx="150">
                  <c:v>0.37383200000000022</c:v>
                </c:pt>
                <c:pt idx="151">
                  <c:v>0.37383200000000022</c:v>
                </c:pt>
                <c:pt idx="152">
                  <c:v>0.37383200000000022</c:v>
                </c:pt>
                <c:pt idx="153">
                  <c:v>0.37383200000000022</c:v>
                </c:pt>
                <c:pt idx="154">
                  <c:v>0.37383200000000022</c:v>
                </c:pt>
                <c:pt idx="155">
                  <c:v>0.37383200000000022</c:v>
                </c:pt>
                <c:pt idx="156">
                  <c:v>0.37383200000000022</c:v>
                </c:pt>
                <c:pt idx="157">
                  <c:v>0.37383200000000022</c:v>
                </c:pt>
                <c:pt idx="158">
                  <c:v>0.37383200000000022</c:v>
                </c:pt>
                <c:pt idx="159">
                  <c:v>0.37383200000000022</c:v>
                </c:pt>
                <c:pt idx="160">
                  <c:v>0.37383200000000022</c:v>
                </c:pt>
                <c:pt idx="161">
                  <c:v>0.37383200000000022</c:v>
                </c:pt>
                <c:pt idx="162">
                  <c:v>0.37383200000000022</c:v>
                </c:pt>
                <c:pt idx="163">
                  <c:v>0.37383200000000022</c:v>
                </c:pt>
                <c:pt idx="164">
                  <c:v>0.37383200000000022</c:v>
                </c:pt>
                <c:pt idx="165">
                  <c:v>0.37383200000000022</c:v>
                </c:pt>
                <c:pt idx="166">
                  <c:v>0.37383200000000022</c:v>
                </c:pt>
                <c:pt idx="167">
                  <c:v>0.37383200000000022</c:v>
                </c:pt>
                <c:pt idx="168">
                  <c:v>0.37383200000000022</c:v>
                </c:pt>
                <c:pt idx="169">
                  <c:v>0.37383200000000022</c:v>
                </c:pt>
                <c:pt idx="170">
                  <c:v>0.38317800000000035</c:v>
                </c:pt>
                <c:pt idx="171">
                  <c:v>0.39252300000000023</c:v>
                </c:pt>
                <c:pt idx="172">
                  <c:v>0.39252300000000023</c:v>
                </c:pt>
                <c:pt idx="173">
                  <c:v>0.40186900000000025</c:v>
                </c:pt>
              </c:numCache>
            </c:numRef>
          </c:yVal>
        </c:ser>
        <c:axId val="99078528"/>
        <c:axId val="99080448"/>
      </c:scatterChart>
      <c:valAx>
        <c:axId val="99078528"/>
        <c:scaling>
          <c:orientation val="minMax"/>
        </c:scaling>
        <c:axPos val="b"/>
        <c:title>
          <c:tx>
            <c:rich>
              <a:bodyPr/>
              <a:lstStyle/>
              <a:p>
                <a:pPr>
                  <a:defRPr sz="800"/>
                </a:pPr>
                <a:r>
                  <a:rPr lang="fr-FR" sz="1400" b="1" i="0" baseline="0" dirty="0" smtClean="0"/>
                  <a:t>Nombre de Faux positifs Moyens par image</a:t>
                </a:r>
                <a:endParaRPr lang="fr-FR" sz="800" dirty="0"/>
              </a:p>
            </c:rich>
          </c:tx>
          <c:layout/>
        </c:title>
        <c:numFmt formatCode="General" sourceLinked="1"/>
        <c:tickLblPos val="nextTo"/>
        <c:crossAx val="99080448"/>
        <c:crosses val="autoZero"/>
        <c:crossBetween val="midCat"/>
      </c:valAx>
      <c:valAx>
        <c:axId val="99080448"/>
        <c:scaling>
          <c:orientation val="minMax"/>
        </c:scaling>
        <c:axPos val="l"/>
        <c:majorGridlines/>
        <c:title>
          <c:tx>
            <c:rich>
              <a:bodyPr rot="-5400000" vert="horz"/>
              <a:lstStyle/>
              <a:p>
                <a:pPr>
                  <a:defRPr sz="1100"/>
                </a:pPr>
                <a:r>
                  <a:rPr lang="fr-FR" sz="1400" b="1" i="0" baseline="0" dirty="0" smtClean="0"/>
                  <a:t>Fraction de localisations correctement détectées et localisées</a:t>
                </a:r>
                <a:endParaRPr lang="fr-FR" sz="1100" dirty="0"/>
              </a:p>
            </c:rich>
          </c:tx>
          <c:layout/>
        </c:title>
        <c:numFmt formatCode="General" sourceLinked="1"/>
        <c:tickLblPos val="nextTo"/>
        <c:crossAx val="99078528"/>
        <c:crosses val="autoZero"/>
        <c:crossBetween val="midCat"/>
      </c:valAx>
    </c:plotArea>
    <c:legend>
      <c:legendPos val="r"/>
      <c:layout/>
      <c:txPr>
        <a:bodyPr/>
        <a:lstStyle/>
        <a:p>
          <a:pPr>
            <a:defRPr sz="1400"/>
          </a:pPr>
          <a:endParaRPr lang="fr-FR"/>
        </a:p>
      </c:txPr>
    </c:legend>
    <c:plotVisOnly val="1"/>
  </c:chart>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6A6A95B-DF0F-4E43-8DB2-C62175E4C02C}" type="datetimeFigureOut">
              <a:rPr lang="fr-FR" smtClean="0"/>
              <a:t>13/02/2012</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9F5894EB-B086-4939-874D-26937C285ACF}"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A52C2BB-3AE6-4430-AD53-C230E58183FA}" type="datetimeFigureOut">
              <a:rPr lang="fr-FR" smtClean="0"/>
              <a:pPr/>
              <a:t>13/02/2012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5974BD1-BED9-4428-A50E-436DE1F5499A}" type="slidenum">
              <a:rPr lang="fr-FR" smtClean="0"/>
              <a:pPr/>
              <a:t>‹N°›</a:t>
            </a:fld>
            <a:endParaRPr lang="fr-FR"/>
          </a:p>
        </p:txBody>
      </p:sp>
    </p:spTree>
    <p:extLst>
      <p:ext uri="{BB962C8B-B14F-4D97-AF65-F5344CB8AC3E}">
        <p14:creationId xmlns="" xmlns:p14="http://schemas.microsoft.com/office/powerpoint/2010/main" val="113757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0:30</a:t>
            </a:r>
          </a:p>
          <a:p>
            <a:r>
              <a:rPr lang="fr-FR" dirty="0" smtClean="0"/>
              <a:t>Bonjour,</a:t>
            </a:r>
          </a:p>
          <a:p>
            <a:r>
              <a:rPr lang="fr-FR" dirty="0" smtClean="0"/>
              <a:t>Merci</a:t>
            </a:r>
            <a:r>
              <a:rPr lang="fr-FR" baseline="0" dirty="0" smtClean="0"/>
              <a:t> d’être venu assister à ma soutenance de thèse qui porte sur l’&lt; &gt;</a:t>
            </a:r>
          </a:p>
          <a:p>
            <a:r>
              <a:rPr lang="fr-FR" baseline="0" dirty="0" smtClean="0"/>
              <a:t>C’est une t</a:t>
            </a:r>
            <a:r>
              <a:rPr lang="fr-FR" dirty="0" smtClean="0"/>
              <a:t>hèse</a:t>
            </a:r>
            <a:r>
              <a:rPr lang="fr-FR" baseline="0" dirty="0" smtClean="0"/>
              <a:t> CIFRE </a:t>
            </a:r>
            <a:r>
              <a:rPr lang="fr-FR" baseline="0" dirty="0" err="1" smtClean="0"/>
              <a:t>realisée</a:t>
            </a:r>
            <a:r>
              <a:rPr lang="fr-FR" baseline="0" dirty="0" smtClean="0"/>
              <a:t> au laboratoire CREATIS de l’INSA de </a:t>
            </a:r>
            <a:r>
              <a:rPr lang="fr-FR" baseline="0" dirty="0" err="1" smtClean="0"/>
              <a:t>lyon</a:t>
            </a:r>
            <a:r>
              <a:rPr lang="fr-FR" baseline="0" dirty="0" smtClean="0"/>
              <a:t> et au laboratoire </a:t>
            </a:r>
            <a:r>
              <a:rPr lang="fr-FR" baseline="0" dirty="0" err="1" smtClean="0"/>
              <a:t>Medisys</a:t>
            </a:r>
            <a:r>
              <a:rPr lang="fr-FR" baseline="0" dirty="0" smtClean="0"/>
              <a:t> de Philips </a:t>
            </a:r>
            <a:r>
              <a:rPr lang="fr-FR" baseline="0" dirty="0" err="1" smtClean="0"/>
              <a:t>Healthcare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Maintenant que j’ai présenté</a:t>
            </a:r>
            <a:r>
              <a:rPr lang="fr-FR" baseline="0" dirty="0" smtClean="0"/>
              <a:t> les techniques de correction du mouvement, je vais faire un état de l’art sur les méthodes utilisées pour évaluer ces corrections. La plus communément utilisées est la restauration de l’activité de la lésion. </a:t>
            </a:r>
            <a:r>
              <a:rPr lang="fr-FR" baseline="0" dirty="0" err="1" smtClean="0"/>
              <a:t>Lamare</a:t>
            </a:r>
            <a:r>
              <a:rPr lang="fr-FR" baseline="0" dirty="0" smtClean="0"/>
              <a:t> a par exemple montré que pour des lésions de 7mm proches du </a:t>
            </a:r>
            <a:r>
              <a:rPr lang="fr-FR" baseline="0" dirty="0" err="1" smtClean="0"/>
              <a:t>duiaphragme</a:t>
            </a:r>
            <a:r>
              <a:rPr lang="fr-FR" baseline="0" dirty="0" smtClean="0"/>
              <a:t>, on observait une baisse du contraste de l’ordre de 30%. Les deux techniques de correction du mouvement respiratoire permettre de réduire cette baisse à moins de 2%. </a:t>
            </a:r>
          </a:p>
          <a:p>
            <a:endParaRPr lang="fr-FR" dirty="0" smtClean="0"/>
          </a:p>
          <a:p>
            <a:r>
              <a:rPr lang="fr-FR" dirty="0" smtClean="0"/>
              <a:t>Des profils de lésions sont couramment utilisés pour présenter les</a:t>
            </a:r>
            <a:r>
              <a:rPr lang="fr-FR" baseline="0" dirty="0" smtClean="0"/>
              <a:t> résultats de la correction. On peut voir ici une image de </a:t>
            </a:r>
            <a:r>
              <a:rPr lang="fr-FR" baseline="0" dirty="0" err="1" smtClean="0"/>
              <a:t>qiao</a:t>
            </a:r>
            <a:r>
              <a:rPr lang="fr-FR" baseline="0" dirty="0" smtClean="0"/>
              <a:t> montrant les profils d’une lésion.</a:t>
            </a:r>
            <a:endParaRPr lang="fr-FR" dirty="0" smtClean="0"/>
          </a:p>
          <a:p>
            <a:endParaRPr lang="fr-FR" dirty="0" smtClean="0"/>
          </a:p>
          <a:p>
            <a:pPr defTabSz="990478">
              <a:defRPr/>
            </a:pPr>
            <a:r>
              <a:rPr lang="fr-FR" dirty="0" smtClean="0"/>
              <a:t>Bai nous montre une restauration du diamètre,</a:t>
            </a:r>
            <a:r>
              <a:rPr lang="fr-FR" baseline="0" dirty="0" smtClean="0"/>
              <a:t> pour les images corrigées pendant la reconstruction,  </a:t>
            </a:r>
            <a:r>
              <a:rPr lang="fr-FR" dirty="0" smtClean="0"/>
              <a:t>de 54% d’erreur</a:t>
            </a:r>
            <a:r>
              <a:rPr lang="fr-FR" baseline="0" dirty="0" smtClean="0"/>
              <a:t> à 15%. </a:t>
            </a:r>
            <a:r>
              <a:rPr lang="fr-FR" baseline="0" dirty="0" err="1" smtClean="0"/>
              <a:t>Lamare</a:t>
            </a:r>
            <a:r>
              <a:rPr lang="fr-FR" baseline="0" dirty="0" smtClean="0"/>
              <a:t> quand à lui montre des résultats similaires </a:t>
            </a:r>
            <a:endParaRPr lang="fr-FR" dirty="0" smtClean="0"/>
          </a:p>
          <a:p>
            <a:endParaRPr lang="fr-FR" dirty="0" smtClean="0"/>
          </a:p>
          <a:p>
            <a:pPr defTabSz="990478">
              <a:defRPr/>
            </a:pPr>
            <a:r>
              <a:rPr lang="fr-FR" dirty="0" smtClean="0"/>
              <a:t>Le rapport signal/bruit est parfois utilisé pour évaluer la capacité à restaurer les images, et la publication de Bai2009 nous montre que le rapport signal</a:t>
            </a:r>
            <a:r>
              <a:rPr lang="fr-FR" baseline="0" dirty="0" smtClean="0"/>
              <a:t> sur bruit des images corrigées est supérieur à celui des images statiques</a:t>
            </a:r>
            <a:endParaRPr lang="fr-FR" dirty="0" smtClean="0"/>
          </a:p>
          <a:p>
            <a:pPr defTabSz="990478">
              <a:defRPr/>
            </a:pPr>
            <a:endParaRPr lang="fr-FR" dirty="0" smtClean="0"/>
          </a:p>
          <a:p>
            <a:pPr defTabSz="990478">
              <a:defRPr/>
            </a:pPr>
            <a:r>
              <a:rPr lang="fr-FR" dirty="0" smtClean="0"/>
              <a:t>Il est intéressant de</a:t>
            </a:r>
            <a:r>
              <a:rPr lang="fr-FR" baseline="0" dirty="0" smtClean="0"/>
              <a:t> noter que les auteurs se sont focalisés sur la restauration des lésions, car cela le clinicien a besoin d’informations précises sur la lésion pour réaliser le diagnostique. Cependant, peu d’évaluations on été réalisées sur la détectabilité de ces lésions, excepté les travaux de Thielemans, utilisant l’observateur de </a:t>
            </a:r>
            <a:r>
              <a:rPr lang="fr-FR" baseline="0" dirty="0" err="1" smtClean="0"/>
              <a:t>Hotelling</a:t>
            </a:r>
            <a:r>
              <a:rPr lang="fr-FR" baseline="0" dirty="0" smtClean="0"/>
              <a:t>. Cet observateur est utilisé pour évaluer la détectabilité de lésions en connaissant </a:t>
            </a:r>
            <a:endParaRPr lang="fr-FR" dirty="0" smtClean="0"/>
          </a:p>
          <a:p>
            <a:pPr defTabSz="990478">
              <a:defRPr/>
            </a:pPr>
            <a:endParaRPr lang="fr-FR" dirty="0" smtClean="0"/>
          </a:p>
          <a:p>
            <a:pPr defTabSz="990478">
              <a:defRPr/>
            </a:pPr>
            <a:endParaRPr lang="fr-FR" dirty="0" smtClean="0"/>
          </a:p>
          <a:p>
            <a:pPr defTabSz="990478">
              <a:defRPr/>
            </a:pPr>
            <a:endParaRPr lang="fr-FR" dirty="0" smtClean="0"/>
          </a:p>
          <a:p>
            <a:pPr defTabSz="990478">
              <a:defRPr/>
            </a:pPr>
            <a:endParaRPr lang="fr-FR" dirty="0" smtClean="0"/>
          </a:p>
          <a:p>
            <a:pPr defTabSz="990478">
              <a:defRPr/>
            </a:pPr>
            <a:r>
              <a:rPr lang="fr-FR" dirty="0" smtClean="0"/>
              <a:t>Très variable selon la position de la lésions et les paramètres.	</a:t>
            </a:r>
          </a:p>
          <a:p>
            <a:r>
              <a:rPr lang="fr-FR" dirty="0" smtClean="0"/>
              <a:t>SNR : Bai montre que le SNR n’est</a:t>
            </a:r>
            <a:r>
              <a:rPr lang="fr-FR" baseline="0" dirty="0" smtClean="0"/>
              <a:t> pas très fiable =&gt; dans ses images, le rapport signal a bruit est meilleur pour les corrigées que les originales</a:t>
            </a:r>
            <a:endParaRPr lang="fr-FR" dirty="0" smtClean="0"/>
          </a:p>
          <a:p>
            <a:endParaRPr lang="fr-FR" dirty="0" smtClean="0"/>
          </a:p>
          <a:p>
            <a:r>
              <a:rPr lang="fr-FR" dirty="0" smtClean="0"/>
              <a:t>Obs. </a:t>
            </a:r>
            <a:r>
              <a:rPr lang="fr-FR" dirty="0" err="1" smtClean="0"/>
              <a:t>hotelling</a:t>
            </a:r>
            <a:r>
              <a:rPr lang="fr-FR" dirty="0" smtClean="0"/>
              <a:t> : Obs. </a:t>
            </a:r>
            <a:r>
              <a:rPr lang="fr-FR" dirty="0" err="1" smtClean="0"/>
              <a:t>algo</a:t>
            </a:r>
            <a:r>
              <a:rPr lang="fr-FR" dirty="0" smtClean="0"/>
              <a:t>. Proche d’un filtrage adaptatif </a:t>
            </a:r>
            <a:r>
              <a:rPr lang="fr-FR" baseline="0" dirty="0" smtClean="0"/>
              <a:t>, u</a:t>
            </a:r>
            <a:r>
              <a:rPr lang="fr-FR" dirty="0" smtClean="0"/>
              <a:t>tilisé</a:t>
            </a:r>
            <a:r>
              <a:rPr lang="fr-FR" baseline="0" dirty="0" smtClean="0"/>
              <a:t> en évaluation.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 vais maintenant présenter </a:t>
            </a:r>
            <a:r>
              <a:rPr lang="fr-FR" strike="sngStrike" baseline="0" dirty="0" smtClean="0"/>
              <a:t>rapidement</a:t>
            </a:r>
            <a:r>
              <a:rPr lang="fr-FR" dirty="0" smtClean="0"/>
              <a:t> l’approche que nous avons retenu pour évaluer les méthodes de correction</a:t>
            </a:r>
            <a:r>
              <a:rPr lang="fr-FR" baseline="0" dirty="0" smtClean="0"/>
              <a:t> au-delà des méthodes de quantification utilisées actuellement.</a:t>
            </a:r>
            <a:endParaRPr lang="fr-FR" dirty="0" smtClean="0"/>
          </a:p>
          <a:p>
            <a:endParaRPr lang="fr-FR" dirty="0" smtClean="0"/>
          </a:p>
          <a:p>
            <a:r>
              <a:rPr lang="fr-FR" dirty="0" err="1" smtClean="0"/>
              <a:t>Jmr</a:t>
            </a:r>
            <a:r>
              <a:rPr lang="fr-FR" dirty="0" smtClean="0"/>
              <a:t> : rajouter des notes</a:t>
            </a:r>
          </a:p>
          <a:p>
            <a:endParaRPr lang="fr-FR" dirty="0" smtClean="0"/>
          </a:p>
          <a:p>
            <a:pPr defTabSz="990478">
              <a:defRPr/>
            </a:pPr>
            <a:r>
              <a:rPr lang="fr-FR" sz="1300" dirty="0" smtClean="0">
                <a:solidFill>
                  <a:srgbClr val="FF0000"/>
                </a:solidFill>
                <a:latin typeface="Arial" pitchFamily="34" charset="0"/>
                <a:cs typeface="Arial" pitchFamily="34" charset="0"/>
              </a:rPr>
              <a:t>=&gt; Problème ouvert : évalué </a:t>
            </a:r>
            <a:r>
              <a:rPr lang="fr-FR" sz="1300" dirty="0" err="1" smtClean="0">
                <a:solidFill>
                  <a:srgbClr val="FF0000"/>
                </a:solidFill>
                <a:latin typeface="Arial" pitchFamily="34" charset="0"/>
                <a:cs typeface="Arial" pitchFamily="34" charset="0"/>
              </a:rPr>
              <a:t>quantif</a:t>
            </a:r>
            <a:r>
              <a:rPr lang="fr-FR" sz="1300" dirty="0" smtClean="0">
                <a:solidFill>
                  <a:srgbClr val="FF0000"/>
                </a:solidFill>
                <a:latin typeface="Arial" pitchFamily="34" charset="0"/>
                <a:cs typeface="Arial" pitchFamily="34" charset="0"/>
              </a:rPr>
              <a:t>, mais pas </a:t>
            </a:r>
            <a:r>
              <a:rPr lang="fr-FR" sz="1300" dirty="0" err="1" smtClean="0">
                <a:solidFill>
                  <a:srgbClr val="FF0000"/>
                </a:solidFill>
                <a:latin typeface="Arial" pitchFamily="34" charset="0"/>
                <a:cs typeface="Arial" pitchFamily="34" charset="0"/>
              </a:rPr>
              <a:t>satiafaisant</a:t>
            </a:r>
            <a:r>
              <a:rPr lang="fr-FR" sz="1300" dirty="0" smtClean="0">
                <a:solidFill>
                  <a:srgbClr val="FF0000"/>
                </a:solidFill>
                <a:latin typeface="Arial" pitchFamily="34" charset="0"/>
                <a:cs typeface="Arial" pitchFamily="34" charset="0"/>
              </a:rPr>
              <a:t> pour détection </a:t>
            </a:r>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Schéma général</a:t>
            </a:r>
            <a:r>
              <a:rPr lang="fr-FR" baseline="0" dirty="0" smtClean="0"/>
              <a:t> présente de manière synthétique le protocole d’évaluation que nous avons mis en place. L’originalité de notre approche repose sur l’évaluation des performances, pour lesquelles nous utilisons un outils de diagnostique automatique pour comparer les images corrigées.</a:t>
            </a:r>
          </a:p>
          <a:p>
            <a:endParaRPr lang="fr-FR" baseline="0" dirty="0" smtClean="0"/>
          </a:p>
          <a:p>
            <a:r>
              <a:rPr lang="fr-FR" baseline="0" dirty="0" smtClean="0"/>
              <a:t>Nous avons choisit d’évaluer 4 types d’images différentes : deux types d’images « témoins » qui vont correspondre aux deux extrêmes : images non corrigées et images statiques (sans mouvement). Nous avons ensuite utilisé deux techniques de correction du mouvement respiratoire pour générer deux jeux d’images supplémentaires.</a:t>
            </a:r>
          </a:p>
          <a:p>
            <a:endParaRPr lang="fr-FR" baseline="0" dirty="0" smtClean="0"/>
          </a:p>
          <a:p>
            <a:r>
              <a:rPr lang="fr-FR" baseline="0" dirty="0" smtClean="0"/>
              <a:t>Nous avons pour cela utilisé des données simulées, que nous avons générées à partir de modèles de patients </a:t>
            </a:r>
            <a:r>
              <a:rPr lang="fr-FR" baseline="0" dirty="0" err="1" smtClean="0"/>
              <a:t>respirants</a:t>
            </a:r>
            <a:r>
              <a:rPr lang="fr-FR" baseline="0" dirty="0" smtClean="0"/>
              <a:t> adaptés depuis des images TDM.</a:t>
            </a:r>
          </a:p>
          <a:p>
            <a:endParaRPr lang="fr-FR" baseline="0" dirty="0" smtClean="0"/>
          </a:p>
          <a:p>
            <a:endParaRPr lang="fr-FR" baseline="0" dirty="0" smtClean="0"/>
          </a:p>
          <a:p>
            <a:r>
              <a:rPr lang="fr-FR" baseline="0" dirty="0" smtClean="0"/>
              <a:t>La principale contribution</a:t>
            </a:r>
          </a:p>
          <a:p>
            <a:endParaRPr lang="fr-FR" dirty="0" smtClean="0"/>
          </a:p>
          <a:p>
            <a:r>
              <a:rPr lang="fr-FR" dirty="0" smtClean="0"/>
              <a:t>Cadre/protocole  d’évaluation original d’évaluation</a:t>
            </a:r>
          </a:p>
          <a:p>
            <a:r>
              <a:rPr lang="fr-FR" dirty="0" smtClean="0"/>
              <a:t>Evaluation quantitative de la détection</a:t>
            </a:r>
          </a:p>
          <a:p>
            <a:r>
              <a:rPr lang="fr-FR" dirty="0" smtClean="0"/>
              <a:t>2 outils :</a:t>
            </a:r>
          </a:p>
          <a:p>
            <a:r>
              <a:rPr lang="fr-FR" dirty="0" smtClean="0"/>
              <a:t>	1 génération données </a:t>
            </a:r>
            <a:r>
              <a:rPr lang="fr-FR" dirty="0" err="1" smtClean="0"/>
              <a:t>simu</a:t>
            </a:r>
            <a:r>
              <a:rPr lang="fr-FR" dirty="0" smtClean="0"/>
              <a:t> </a:t>
            </a:r>
            <a:r>
              <a:rPr lang="fr-FR" dirty="0" err="1" smtClean="0"/>
              <a:t>respir</a:t>
            </a:r>
            <a:r>
              <a:rPr lang="fr-FR" dirty="0" smtClean="0"/>
              <a:t> réaliste</a:t>
            </a:r>
          </a:p>
          <a:p>
            <a:r>
              <a:rPr lang="fr-FR" dirty="0" smtClean="0"/>
              <a:t>	2 Développement métrique d’évaluation</a:t>
            </a:r>
          </a:p>
          <a:p>
            <a:r>
              <a:rPr lang="fr-FR" dirty="0" smtClean="0"/>
              <a:t>Pour évaluer 2 méthodes de correction</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Nous avons choisi d’utiliser des images simulées pour réaliser notre étude pour plusieurs raisons. Tout d’abord elles</a:t>
            </a:r>
            <a:r>
              <a:rPr lang="fr-FR" baseline="0" dirty="0" smtClean="0"/>
              <a:t> permettent d’avoir la vérité terrain : on connaît exactement leur nombre, leur position ainsi que leur activité. Etant donné que nous avons choisi de nous concentrer sur des lésions difficile à détecter, un praticien pourrait en laisser passer certaines sur des images réelles, ce qui pourrait fausser les résultats.</a:t>
            </a:r>
          </a:p>
          <a:p>
            <a:endParaRPr lang="fr-FR" baseline="0" dirty="0" smtClean="0"/>
          </a:p>
          <a:p>
            <a:r>
              <a:rPr lang="fr-FR" baseline="0" dirty="0" smtClean="0"/>
              <a:t>De plus, l’acquisition dynamique des images, avec synchronisation respiratoire, n’est pas utilisée en routine clinique pour l’oncologie. Il aurait donc été très difficile d’obtenir la quantité d’images nécessaire à l’étude.</a:t>
            </a:r>
            <a:endParaRPr lang="fr-FR" dirty="0" smtClean="0"/>
          </a:p>
          <a:p>
            <a:endParaRPr lang="fr-FR" dirty="0" smtClean="0"/>
          </a:p>
          <a:p>
            <a:r>
              <a:rPr lang="fr-FR" dirty="0" smtClean="0"/>
              <a:t>Utilisation d’un système de détection assistée par ordinateur : nous avons utilisé le</a:t>
            </a:r>
            <a:r>
              <a:rPr lang="fr-FR" baseline="0" dirty="0" smtClean="0"/>
              <a:t> système de DAO développé au laboratoire.</a:t>
            </a:r>
          </a:p>
          <a:p>
            <a:endParaRPr lang="fr-FR" baseline="0" dirty="0" smtClean="0"/>
          </a:p>
          <a:p>
            <a:r>
              <a:rPr lang="fr-FR" baseline="0" dirty="0" smtClean="0"/>
              <a:t>En ce qui concerne la comparaison des performances de détection des techniques de correction du mouvement respiratoire, il faut savoir que le problème est complexe. La métrique de référence est l’analyse ROC, très utilisée en classification, que je présenterais plus tard, mais elle ne prend pas en compte la tâche clinique de recherche et de localisation de la tumeur. Pour cela nous avons dû mettre en place une évaluation par les courbes Free-ROC et l’analyse JAFROC.</a:t>
            </a:r>
          </a:p>
          <a:p>
            <a:endParaRPr lang="fr-FR" dirty="0" smtClean="0"/>
          </a:p>
          <a:p>
            <a:endParaRPr lang="fr-FR" dirty="0" smtClean="0"/>
          </a:p>
          <a:p>
            <a:r>
              <a:rPr lang="fr-FR" dirty="0" smtClean="0"/>
              <a:t>Détection :</a:t>
            </a:r>
            <a:r>
              <a:rPr lang="fr-FR" baseline="0" dirty="0" smtClean="0"/>
              <a:t> métrique </a:t>
            </a:r>
            <a:r>
              <a:rPr lang="fr-FR" baseline="0" dirty="0" err="1" smtClean="0"/>
              <a:t>ref</a:t>
            </a:r>
            <a:r>
              <a:rPr lang="fr-FR" baseline="0" dirty="0" smtClean="0"/>
              <a:t>. : étude ROC,  mais long avec humain =&gt; </a:t>
            </a:r>
            <a:r>
              <a:rPr lang="fr-FR" baseline="0" dirty="0" err="1" smtClean="0"/>
              <a:t>syst</a:t>
            </a:r>
            <a:r>
              <a:rPr lang="fr-FR" baseline="0" dirty="0" smtClean="0"/>
              <a:t>. Automatisé</a:t>
            </a:r>
          </a:p>
          <a:p>
            <a:r>
              <a:rPr lang="fr-FR" baseline="0" dirty="0" err="1" smtClean="0"/>
              <a:t>Obs</a:t>
            </a:r>
            <a:r>
              <a:rPr lang="fr-FR" baseline="0" dirty="0" smtClean="0"/>
              <a:t> </a:t>
            </a:r>
            <a:r>
              <a:rPr lang="fr-FR" baseline="0" dirty="0" err="1" smtClean="0"/>
              <a:t>algo</a:t>
            </a:r>
            <a:r>
              <a:rPr lang="fr-FR" baseline="0" dirty="0" smtClean="0"/>
              <a:t> classique prend pas assez en compte la tache clinique (sait ou est tumeur) =&gt; outils dérivés (</a:t>
            </a:r>
            <a:r>
              <a:rPr lang="fr-FR" baseline="0" dirty="0" err="1" smtClean="0"/>
              <a:t>classif</a:t>
            </a:r>
            <a:r>
              <a:rPr lang="fr-FR" baseline="0" dirty="0" smtClean="0"/>
              <a:t>)</a:t>
            </a:r>
          </a:p>
          <a:p>
            <a:r>
              <a:rPr lang="fr-FR" baseline="0" dirty="0" smtClean="0"/>
              <a:t>=&gt; Métrique plus complexe si prend en compte local. (FROC)</a:t>
            </a:r>
          </a:p>
          <a:p>
            <a:pPr>
              <a:buFont typeface="Symbol" pitchFamily="18" charset="2"/>
              <a:buChar char="Þ"/>
            </a:pPr>
            <a:r>
              <a:rPr lang="fr-FR" baseline="0" dirty="0" smtClean="0"/>
              <a:t> Comparaison : mettre au point </a:t>
            </a:r>
            <a:r>
              <a:rPr lang="fr-FR" baseline="0" dirty="0" err="1" smtClean="0"/>
              <a:t>strat</a:t>
            </a:r>
            <a:r>
              <a:rPr lang="fr-FR" baseline="0" dirty="0" smtClean="0"/>
              <a:t>. </a:t>
            </a:r>
            <a:r>
              <a:rPr lang="fr-FR" baseline="0" dirty="0" err="1" smtClean="0"/>
              <a:t>Eval</a:t>
            </a:r>
            <a:r>
              <a:rPr lang="fr-FR" baseline="0" dirty="0" smtClean="0"/>
              <a:t>. Pour pouvoir réaliser </a:t>
            </a:r>
            <a:r>
              <a:rPr lang="fr-FR" baseline="0" dirty="0" err="1" smtClean="0"/>
              <a:t>comp</a:t>
            </a:r>
            <a:r>
              <a:rPr lang="fr-FR" baseline="0" dirty="0" smtClean="0"/>
              <a:t> </a:t>
            </a:r>
            <a:r>
              <a:rPr lang="fr-FR" baseline="0" dirty="0" err="1" smtClean="0"/>
              <a:t>méth</a:t>
            </a:r>
            <a:r>
              <a:rPr lang="fr-FR" baseline="0" dirty="0" smtClean="0"/>
              <a:t>.</a:t>
            </a:r>
          </a:p>
          <a:p>
            <a:pPr>
              <a:buFont typeface="Symbol" pitchFamily="18" charset="2"/>
              <a:buChar char="Þ"/>
            </a:pP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Maintenant</a:t>
            </a:r>
            <a:r>
              <a:rPr lang="fr-FR" baseline="0" dirty="0" smtClean="0"/>
              <a:t> je vais présenter ma contribution</a:t>
            </a:r>
            <a:endParaRPr lang="fr-FR" dirty="0" smtClean="0"/>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Il a été choisit permet de</a:t>
            </a:r>
            <a:r>
              <a:rPr lang="fr-FR" baseline="0" dirty="0" smtClean="0"/>
              <a:t> modéliser le mouvement respiratoire et cardiaque.</a:t>
            </a:r>
          </a:p>
          <a:p>
            <a:endParaRPr lang="fr-FR" dirty="0" smtClean="0"/>
          </a:p>
          <a:p>
            <a:r>
              <a:rPr lang="fr-FR" dirty="0" smtClean="0"/>
              <a:t>L’intérêt de ce modèle est la</a:t>
            </a:r>
            <a:r>
              <a:rPr lang="fr-FR" baseline="0" dirty="0" smtClean="0"/>
              <a:t> possibilité de l’adapter sur des images de patients pour ajouter une variabilité anatomique. </a:t>
            </a:r>
            <a:endParaRPr lang="fr-FR" dirty="0" smtClean="0"/>
          </a:p>
          <a:p>
            <a:r>
              <a:rPr lang="fr-FR" dirty="0" smtClean="0"/>
              <a:t>Il faut plusieurs heures pour arriver à adapter un patient de manière fine, car les outils sont purement manuels</a:t>
            </a:r>
          </a:p>
          <a:p>
            <a:endParaRPr lang="fr-FR" dirty="0" smtClean="0"/>
          </a:p>
          <a:p>
            <a:r>
              <a:rPr lang="fr-FR" dirty="0" smtClean="0"/>
              <a:t>Je vais ensuite détailler le</a:t>
            </a:r>
            <a:r>
              <a:rPr lang="fr-FR" baseline="0" dirty="0" smtClean="0"/>
              <a:t> mouvement respiratoire  utilisé dans le modèle</a:t>
            </a:r>
            <a:endParaRPr lang="fr-FR" dirty="0" smtClean="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modéliser la respiration, nous avons cherché à</a:t>
            </a:r>
            <a:r>
              <a:rPr lang="fr-FR" baseline="0" dirty="0" smtClean="0"/>
              <a:t> reproduire la variabilité que l’on peut retrouver lors des acquisitions réelles. Pour cela, nous avons crée un mouvement </a:t>
            </a:r>
            <a:r>
              <a:rPr lang="fr-FR" baseline="0" dirty="0" err="1" smtClean="0"/>
              <a:t>repiratoire</a:t>
            </a:r>
            <a:r>
              <a:rPr lang="fr-FR" baseline="0" dirty="0" smtClean="0"/>
              <a:t> type de 22.4 secondes, contenant 4 cycles respiratoires différents. Chaque cycle respiratoire est découpé en 8 instants de 0.7 secondes </a:t>
            </a:r>
            <a:r>
              <a:rPr lang="fr-FR" baseline="0" dirty="0" err="1" smtClean="0"/>
              <a:t>chacuns</a:t>
            </a:r>
            <a:r>
              <a:rPr lang="fr-FR" baseline="0" dirty="0" smtClean="0"/>
              <a:t>.</a:t>
            </a:r>
          </a:p>
          <a:p>
            <a:endParaRPr lang="fr-FR" baseline="0" dirty="0" smtClean="0"/>
          </a:p>
          <a:p>
            <a:r>
              <a:rPr lang="fr-FR" baseline="0" dirty="0" smtClean="0"/>
              <a:t>L’ensemble des mouvements permet de générer une acquisition de 3.7 minutes</a:t>
            </a:r>
          </a:p>
          <a:p>
            <a:endParaRPr lang="fr-FR" baseline="0" dirty="0" smtClean="0"/>
          </a:p>
          <a:p>
            <a:r>
              <a:rPr lang="fr-FR" baseline="0" dirty="0" smtClean="0"/>
              <a:t>La diapositive suivante présente les activités placées dans les organes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Les activités placées dans les organes ont été extraites</a:t>
            </a:r>
            <a:r>
              <a:rPr lang="fr-FR" baseline="0" dirty="0" smtClean="0"/>
              <a:t> d’images TEP réelles fournies par le CERMEP. Pour chaque organe, l’activité a été mesurée sur une zone d’intérêt sur 70 patients.</a:t>
            </a:r>
          </a:p>
          <a:p>
            <a:endParaRPr lang="fr-FR" baseline="0" dirty="0" smtClean="0"/>
          </a:p>
          <a:p>
            <a:r>
              <a:rPr lang="fr-FR" baseline="0" dirty="0" smtClean="0"/>
              <a:t>En ce qui concerne les activités des lésions, nous avons réalisé une étude de calibration , avec un </a:t>
            </a:r>
            <a:r>
              <a:rPr lang="fr-FR" b="1" baseline="0" dirty="0" smtClean="0"/>
              <a:t>échantillonnage</a:t>
            </a:r>
            <a:r>
              <a:rPr lang="fr-FR" baseline="0" dirty="0" smtClean="0"/>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 avez</a:t>
            </a:r>
            <a:r>
              <a:rPr lang="fr-FR" baseline="0" dirty="0" smtClean="0"/>
              <a:t> ici des coupes de 4 patients. On peut nettement voir que la variabilité anatomique est relativement importante. De plus, une visualisation d’un modèle en mouvement est visible à droite. On peut distinguer les 4 cycles respiratoires qui se déroulent les uns après les autres.</a:t>
            </a:r>
          </a:p>
          <a:p>
            <a:endParaRPr lang="fr-FR" baseline="0" dirty="0" smtClean="0"/>
          </a:p>
          <a:p>
            <a:r>
              <a:rPr lang="fr-FR" baseline="0" dirty="0" smtClean="0"/>
              <a:t>En tout, 15 modèles ont été générés, en totalisant 280 lésions placées dans le foie et le poumon.</a:t>
            </a:r>
          </a:p>
          <a:p>
            <a:endParaRPr lang="fr-FR" baseline="0" dirty="0" smtClean="0"/>
          </a:p>
          <a:p>
            <a:endParaRPr lang="fr-FR" baseline="0" dirty="0" smtClean="0"/>
          </a:p>
          <a:p>
            <a:r>
              <a:rPr lang="fr-FR" baseline="0" dirty="0" smtClean="0"/>
              <a:t>Vous pouvez voir à droite un patient respirant </a:t>
            </a:r>
          </a:p>
          <a:p>
            <a:endParaRPr lang="fr-FR" baseline="0" dirty="0" smtClean="0"/>
          </a:p>
          <a:p>
            <a:r>
              <a:rPr lang="fr-FR" baseline="0" dirty="0" smtClean="0"/>
              <a:t>15 fantômes de patients complets générés, variabilité anatomique</a:t>
            </a:r>
          </a:p>
          <a:p>
            <a:r>
              <a:rPr lang="fr-FR" baseline="0" dirty="0" smtClean="0"/>
              <a:t>280 lésions calibrées placées dans le poumon et le foie</a:t>
            </a:r>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0:30</a:t>
            </a:r>
          </a:p>
          <a:p>
            <a:r>
              <a:rPr lang="fr-FR" dirty="0" smtClean="0"/>
              <a:t>Lors de cette présentation,</a:t>
            </a:r>
          </a:p>
          <a:p>
            <a:r>
              <a:rPr lang="fr-FR" dirty="0" smtClean="0"/>
              <a:t>Je parlerais tout d’abord du contexte</a:t>
            </a:r>
            <a:r>
              <a:rPr lang="fr-FR" baseline="0" dirty="0" smtClean="0"/>
              <a:t> dans lequel s’est déroulé cette thèse : le contexte médical, une présentation de l’image TEP ainsi que du mouvement respiratoire et de son influence sur les lésions. Ensuite je présenterais rapidement les stratégies de corrections de ce mouvement respiratoire ainsi que les différentes techniques permettant d’évaluer ces corrections.</a:t>
            </a:r>
          </a:p>
          <a:p>
            <a:r>
              <a:rPr lang="fr-FR" baseline="0" dirty="0" smtClean="0"/>
              <a:t>Dans la partie suivante je présenterais notre approche pour répondre à la problématique,</a:t>
            </a:r>
          </a:p>
          <a:p>
            <a:r>
              <a:rPr lang="fr-FR" baseline="0" dirty="0" smtClean="0"/>
              <a:t>Le travail réalisé pour suivre cette approche, et enfin les résultats obtenus.</a:t>
            </a: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simulation : en entrée</a:t>
            </a:r>
            <a:r>
              <a:rPr lang="fr-FR" baseline="0" dirty="0" smtClean="0"/>
              <a:t> le </a:t>
            </a:r>
            <a:r>
              <a:rPr lang="fr-FR" baseline="0" dirty="0" err="1" smtClean="0"/>
              <a:t>fantome</a:t>
            </a:r>
            <a:r>
              <a:rPr lang="fr-FR" baseline="0" dirty="0" smtClean="0"/>
              <a:t>, (chaque voxel : activité) ainsi que la carte d’atténuation (donne information sur la probabilité de d’</a:t>
            </a:r>
            <a:r>
              <a:rPr lang="fr-FR" baseline="0" dirty="0" err="1" smtClean="0"/>
              <a:t>abosrbtion</a:t>
            </a:r>
            <a:r>
              <a:rPr lang="fr-FR" baseline="0" dirty="0" smtClean="0"/>
              <a:t> de chaque photon).</a:t>
            </a:r>
          </a:p>
          <a:p>
            <a:r>
              <a:rPr lang="fr-FR" baseline="0" dirty="0" smtClean="0"/>
              <a:t>Le simulateur va ensuite modéliser les désintégrations et le parcours des photons dans l’organisme.</a:t>
            </a:r>
          </a:p>
          <a:p>
            <a:endParaRPr lang="fr-FR" dirty="0" smtClean="0"/>
          </a:p>
          <a:p>
            <a:r>
              <a:rPr lang="fr-FR" dirty="0" err="1" smtClean="0"/>
              <a:t>Preciser</a:t>
            </a:r>
            <a:r>
              <a:rPr lang="fr-FR" dirty="0" smtClean="0"/>
              <a:t> PET-SORTEO TEP = </a:t>
            </a:r>
            <a:r>
              <a:rPr lang="fr-FR" dirty="0" err="1" smtClean="0"/>
              <a:t>monte-carlo</a:t>
            </a:r>
            <a:endParaRPr lang="fr-FR" dirty="0" smtClean="0"/>
          </a:p>
          <a:p>
            <a:r>
              <a:rPr lang="fr-FR" dirty="0" err="1" smtClean="0"/>
              <a:t>Reilhac</a:t>
            </a:r>
            <a:r>
              <a:rPr lang="fr-FR" dirty="0" smtClean="0"/>
              <a:t> 200X =&gt; rajouter </a:t>
            </a:r>
            <a:r>
              <a:rPr lang="fr-FR" dirty="0" err="1" smtClean="0"/>
              <a:t>ref</a:t>
            </a:r>
            <a:r>
              <a:rPr lang="fr-FR" dirty="0" smtClean="0"/>
              <a:t>’</a:t>
            </a:r>
          </a:p>
          <a:p>
            <a:endParaRPr lang="fr-FR" dirty="0" smtClean="0"/>
          </a:p>
          <a:p>
            <a:r>
              <a:rPr lang="fr-FR" dirty="0" smtClean="0"/>
              <a:t>Mode liste</a:t>
            </a:r>
          </a:p>
          <a:p>
            <a:r>
              <a:rPr lang="fr-FR" dirty="0" smtClean="0"/>
              <a:t>Rajouter petit </a:t>
            </a:r>
            <a:r>
              <a:rPr lang="fr-FR" dirty="0" err="1" smtClean="0"/>
              <a:t>schema</a:t>
            </a:r>
            <a:r>
              <a:rPr lang="fr-FR" dirty="0" smtClean="0"/>
              <a:t> pour monte </a:t>
            </a:r>
            <a:r>
              <a:rPr lang="fr-FR" dirty="0" err="1" smtClean="0"/>
              <a:t>carlo</a:t>
            </a:r>
            <a:r>
              <a:rPr lang="fr-FR" dirty="0" smtClean="0"/>
              <a:t> : dire principe (simulation</a:t>
            </a:r>
            <a:r>
              <a:rPr lang="fr-FR" baseline="0" dirty="0" smtClean="0"/>
              <a:t> de chaque désintégration, suivi des photons) =&gt; LONG</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 </a:t>
            </a:r>
            <a:r>
              <a:rPr lang="fr-FR" dirty="0" err="1" smtClean="0"/>
              <a:t>slide</a:t>
            </a:r>
            <a:r>
              <a:rPr lang="fr-FR" dirty="0" smtClean="0"/>
              <a:t> </a:t>
            </a:r>
            <a:r>
              <a:rPr lang="fr-FR" dirty="0" err="1" smtClean="0"/>
              <a:t>sorteo</a:t>
            </a:r>
            <a:r>
              <a:rPr lang="fr-FR" dirty="0" smtClean="0"/>
              <a:t> + 1 proto </a:t>
            </a:r>
            <a:r>
              <a:rPr lang="fr-FR" dirty="0" err="1" smtClean="0"/>
              <a:t>simu</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Cadre/protocole  d’évaluation original d’évaluation</a:t>
            </a:r>
          </a:p>
          <a:p>
            <a:r>
              <a:rPr lang="fr-FR" dirty="0" smtClean="0"/>
              <a:t>Evaluation quantitative de la détection</a:t>
            </a:r>
          </a:p>
          <a:p>
            <a:r>
              <a:rPr lang="fr-FR" dirty="0" smtClean="0"/>
              <a:t>2 outils :</a:t>
            </a:r>
          </a:p>
          <a:p>
            <a:r>
              <a:rPr lang="fr-FR" dirty="0" smtClean="0"/>
              <a:t>	1 génération données </a:t>
            </a:r>
            <a:r>
              <a:rPr lang="fr-FR" dirty="0" err="1" smtClean="0"/>
              <a:t>simu</a:t>
            </a:r>
            <a:r>
              <a:rPr lang="fr-FR" dirty="0" smtClean="0"/>
              <a:t> </a:t>
            </a:r>
            <a:r>
              <a:rPr lang="fr-FR" dirty="0" err="1" smtClean="0"/>
              <a:t>respir</a:t>
            </a:r>
            <a:r>
              <a:rPr lang="fr-FR" dirty="0" smtClean="0"/>
              <a:t> réaliste</a:t>
            </a:r>
          </a:p>
          <a:p>
            <a:r>
              <a:rPr lang="fr-FR" dirty="0" smtClean="0"/>
              <a:t>	2 Développement métrique d’évaluation</a:t>
            </a:r>
          </a:p>
          <a:p>
            <a:r>
              <a:rPr lang="fr-FR" dirty="0" smtClean="0"/>
              <a:t>Pour évaluer 2 méthodes de correction</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Mettre virgule entre</a:t>
            </a:r>
            <a:r>
              <a:rPr lang="fr-FR" baseline="0" dirty="0" smtClean="0"/>
              <a:t> nom, date =&gt; changer les autres</a:t>
            </a:r>
          </a:p>
          <a:p>
            <a:endParaRPr lang="fr-FR" baseline="0" dirty="0" smtClean="0"/>
          </a:p>
          <a:p>
            <a:r>
              <a:rPr lang="fr-FR" baseline="0" dirty="0" err="1" smtClean="0"/>
              <a:t>Estimatio</a:t>
            </a:r>
            <a:r>
              <a:rPr lang="fr-FR" baseline="0" dirty="0" smtClean="0"/>
              <a:t> </a:t>
            </a:r>
            <a:r>
              <a:rPr lang="fr-FR" baseline="0" dirty="0" err="1" smtClean="0"/>
              <a:t>nmvt</a:t>
            </a:r>
            <a:r>
              <a:rPr lang="fr-FR" baseline="0" dirty="0" smtClean="0"/>
              <a:t> basé </a:t>
            </a:r>
            <a:r>
              <a:rPr lang="fr-FR" baseline="0" dirty="0" err="1" smtClean="0"/>
              <a:t>coeff</a:t>
            </a:r>
            <a:r>
              <a:rPr lang="fr-FR" baseline="0" dirty="0" smtClean="0"/>
              <a:t> réparti grille </a:t>
            </a:r>
            <a:r>
              <a:rPr lang="fr-FR" baseline="0" dirty="0" err="1" smtClean="0"/>
              <a:t>ds</a:t>
            </a:r>
            <a:r>
              <a:rPr lang="fr-FR" baseline="0" dirty="0" smtClean="0"/>
              <a:t> modèle =&gt; combien ?</a:t>
            </a:r>
          </a:p>
          <a:p>
            <a:endParaRPr lang="fr-FR" baseline="0" dirty="0" smtClean="0"/>
          </a:p>
          <a:p>
            <a:r>
              <a:rPr lang="fr-FR" baseline="0" dirty="0" smtClean="0"/>
              <a:t>Reconstruit données sans correction </a:t>
            </a:r>
            <a:r>
              <a:rPr lang="fr-FR" baseline="0" dirty="0" err="1" smtClean="0"/>
              <a:t>att</a:t>
            </a:r>
            <a:r>
              <a:rPr lang="fr-FR" baseline="0" dirty="0" smtClean="0"/>
              <a:t>. =&gt; très bruité + basse résolution.</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2 méthodes basées</a:t>
            </a:r>
            <a:r>
              <a:rPr lang="fr-FR" baseline="0" dirty="0" smtClean="0"/>
              <a:t> sur OS-EM</a:t>
            </a:r>
          </a:p>
          <a:p>
            <a:r>
              <a:rPr lang="fr-FR" baseline="0" smtClean="0"/>
              <a:t>Algorithme </a:t>
            </a:r>
            <a:r>
              <a:rPr lang="fr-FR" baseline="0" dirty="0" smtClean="0"/>
              <a:t>itératif qui démarre à l’aide d’une image d’initialisation f(0) qui est mise à jour en ajoutant les informations acquises	</a:t>
            </a:r>
          </a:p>
          <a:p>
            <a:endParaRPr lang="fr-FR" baseline="0" smtClean="0"/>
          </a:p>
          <a:p>
            <a:r>
              <a:rPr lang="fr-FR" baseline="0" smtClean="0"/>
              <a:t>Retroprojection </a:t>
            </a:r>
            <a:endParaRPr lang="fr-FR" baseline="0" dirty="0" smtClean="0"/>
          </a:p>
          <a:p>
            <a:r>
              <a:rPr lang="fr-FR" baseline="0" dirty="0" smtClean="0"/>
              <a:t>AMELIORATION RESOLUTION MAIS AUGMENTATION BRUIT</a:t>
            </a:r>
          </a:p>
          <a:p>
            <a:r>
              <a:rPr lang="fr-FR" baseline="0" dirty="0" smtClean="0"/>
              <a:t>Petite image de la matrice système =&gt; permet expliquer </a:t>
            </a:r>
            <a:r>
              <a:rPr lang="fr-FR" baseline="0" dirty="0" err="1" smtClean="0"/>
              <a:t>Hik</a:t>
            </a:r>
            <a:endParaRPr lang="fr-FR" baseline="0" dirty="0" smtClean="0"/>
          </a:p>
          <a:p>
            <a:r>
              <a:rPr lang="fr-FR" baseline="0" dirty="0" smtClean="0"/>
              <a:t>Citer </a:t>
            </a:r>
            <a:r>
              <a:rPr lang="fr-FR" baseline="0" dirty="0" err="1" smtClean="0"/>
              <a:t>schema</a:t>
            </a:r>
            <a:endParaRPr lang="fr-FR" baseline="0" dirty="0" smtClean="0"/>
          </a:p>
          <a:p>
            <a:endParaRPr lang="fr-FR" baseline="0" dirty="0" smtClean="0"/>
          </a:p>
          <a:p>
            <a:r>
              <a:rPr lang="fr-FR" baseline="0" dirty="0" smtClean="0"/>
              <a:t>Part d’une estimation</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À</a:t>
            </a:r>
            <a:r>
              <a:rPr lang="fr-FR" baseline="0" dirty="0" smtClean="0"/>
              <a:t> peu près </a:t>
            </a:r>
            <a:r>
              <a:rPr lang="fr-FR" baseline="0" dirty="0" err="1" smtClean="0"/>
              <a:t>meme</a:t>
            </a:r>
            <a:r>
              <a:rPr lang="fr-FR" baseline="0" dirty="0" smtClean="0"/>
              <a:t> formule que </a:t>
            </a:r>
            <a:r>
              <a:rPr lang="fr-FR" baseline="0" dirty="0" err="1" smtClean="0"/>
              <a:t>osem</a:t>
            </a:r>
            <a:r>
              <a:rPr lang="fr-FR" baseline="0" dirty="0" smtClean="0"/>
              <a:t> </a:t>
            </a:r>
            <a:r>
              <a:rPr lang="fr-FR" baseline="0" dirty="0" err="1" smtClean="0"/>
              <a:t>appliquee</a:t>
            </a:r>
            <a:r>
              <a:rPr lang="fr-FR" baseline="0" dirty="0" smtClean="0"/>
              <a:t> à OPL-EM</a:t>
            </a:r>
          </a:p>
          <a:p>
            <a:r>
              <a:rPr lang="fr-FR" baseline="0" dirty="0" smtClean="0"/>
              <a:t>R du temps correspondant à i</a:t>
            </a:r>
          </a:p>
          <a:p>
            <a:r>
              <a:rPr lang="fr-FR" baseline="0" dirty="0" err="1" smtClean="0"/>
              <a:t>Schema</a:t>
            </a:r>
            <a:r>
              <a:rPr lang="fr-FR" baseline="0" dirty="0" smtClean="0"/>
              <a:t> : bande de </a:t>
            </a:r>
            <a:r>
              <a:rPr lang="fr-FR" baseline="0" dirty="0" err="1" smtClean="0"/>
              <a:t>list</a:t>
            </a:r>
            <a:r>
              <a:rPr lang="fr-FR" baseline="0" dirty="0" smtClean="0"/>
              <a:t> mode, </a:t>
            </a:r>
            <a:r>
              <a:rPr lang="fr-FR" baseline="0" dirty="0" err="1" smtClean="0"/>
              <a:t>iteration</a:t>
            </a:r>
            <a:r>
              <a:rPr lang="fr-FR" baseline="0" dirty="0" smtClean="0"/>
              <a:t> sur chaque sous </a:t>
            </a:r>
            <a:r>
              <a:rPr lang="fr-FR" baseline="0" dirty="0" err="1" smtClean="0"/>
              <a:t>elt</a:t>
            </a:r>
            <a:r>
              <a:rPr lang="fr-FR" baseline="0" dirty="0" smtClean="0"/>
              <a:t>, calcul du </a:t>
            </a:r>
            <a:r>
              <a:rPr lang="fr-FR" baseline="0" dirty="0" err="1" smtClean="0"/>
              <a:t>coeff</a:t>
            </a:r>
            <a:r>
              <a:rPr lang="fr-FR" baseline="0" dirty="0" smtClean="0"/>
              <a:t> </a:t>
            </a:r>
            <a:r>
              <a:rPr lang="fr-FR" baseline="0" dirty="0" err="1" smtClean="0"/>
              <a:t>ecart</a:t>
            </a:r>
            <a:r>
              <a:rPr lang="fr-FR" baseline="0" dirty="0" smtClean="0"/>
              <a:t>, et dans matrice </a:t>
            </a:r>
            <a:r>
              <a:rPr lang="fr-FR" baseline="0" dirty="0" err="1" smtClean="0"/>
              <a:t>syst</a:t>
            </a:r>
            <a:r>
              <a:rPr lang="fr-FR" baseline="0" dirty="0" smtClean="0"/>
              <a:t> R on incorpore correction champ </a:t>
            </a:r>
            <a:r>
              <a:rPr lang="fr-FR" baseline="0" dirty="0" err="1" smtClean="0"/>
              <a:t>mvt</a:t>
            </a:r>
            <a:endParaRPr lang="fr-FR" baseline="0" dirty="0" smtClean="0"/>
          </a:p>
          <a:p>
            <a:r>
              <a:rPr lang="fr-FR" baseline="0" dirty="0" err="1" smtClean="0"/>
              <a:t>Remettrre</a:t>
            </a:r>
            <a:r>
              <a:rPr lang="fr-FR" baseline="0" dirty="0" smtClean="0"/>
              <a:t> </a:t>
            </a:r>
            <a:r>
              <a:rPr lang="fr-FR" baseline="0" dirty="0" err="1" smtClean="0"/>
              <a:t>imagettes</a:t>
            </a:r>
            <a:r>
              <a:rPr lang="fr-FR" baseline="0" dirty="0" smtClean="0"/>
              <a:t> LOR</a:t>
            </a:r>
          </a:p>
          <a:p>
            <a:r>
              <a:rPr lang="fr-FR" baseline="0" dirty="0" smtClean="0"/>
              <a:t>+ formule</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Mentionner GE</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Cadre/protocole  d’évaluation original d’évaluation</a:t>
            </a:r>
          </a:p>
          <a:p>
            <a:r>
              <a:rPr lang="fr-FR" dirty="0" smtClean="0"/>
              <a:t>Evaluation quantitative de la détection</a:t>
            </a:r>
          </a:p>
          <a:p>
            <a:r>
              <a:rPr lang="fr-FR" dirty="0" smtClean="0"/>
              <a:t>2 outils :</a:t>
            </a:r>
          </a:p>
          <a:p>
            <a:r>
              <a:rPr lang="fr-FR" dirty="0" smtClean="0"/>
              <a:t>	1 génération données </a:t>
            </a:r>
            <a:r>
              <a:rPr lang="fr-FR" dirty="0" err="1" smtClean="0"/>
              <a:t>simu</a:t>
            </a:r>
            <a:r>
              <a:rPr lang="fr-FR" dirty="0" smtClean="0"/>
              <a:t> </a:t>
            </a:r>
            <a:r>
              <a:rPr lang="fr-FR" dirty="0" err="1" smtClean="0"/>
              <a:t>respir</a:t>
            </a:r>
            <a:r>
              <a:rPr lang="fr-FR" dirty="0" smtClean="0"/>
              <a:t> réaliste</a:t>
            </a:r>
          </a:p>
          <a:p>
            <a:r>
              <a:rPr lang="fr-FR" dirty="0" smtClean="0"/>
              <a:t>	2 Développement métrique d’évaluation</a:t>
            </a:r>
          </a:p>
          <a:p>
            <a:r>
              <a:rPr lang="fr-FR" dirty="0" smtClean="0"/>
              <a:t>Pour évaluer 2 méthodes de correction</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0:30</a:t>
            </a:r>
          </a:p>
          <a:p>
            <a:r>
              <a:rPr lang="fr-FR" dirty="0" smtClean="0"/>
              <a:t>Lors de cette présentation,</a:t>
            </a:r>
          </a:p>
          <a:p>
            <a:r>
              <a:rPr lang="fr-FR" dirty="0" smtClean="0"/>
              <a:t>Je parlerais tout d’abord du contexte</a:t>
            </a:r>
            <a:r>
              <a:rPr lang="fr-FR" baseline="0" dirty="0" smtClean="0"/>
              <a:t> dans lequel s’est déroulé cette thèse : le contexte médical, une présentation de l’image TEP ainsi que du mouvement respiratoire et de son influence sur les lésions. Ensuite je présenterais rapidement les stratégies de corrections de ce mouvement respiratoire ainsi que les différentes techniques permettant d’évaluer ces corrections.</a:t>
            </a:r>
          </a:p>
          <a:p>
            <a:r>
              <a:rPr lang="fr-FR" baseline="0" dirty="0" smtClean="0"/>
              <a:t>Dans la partie suivante je présenterais notre approche pour répondre à la problématique,</a:t>
            </a:r>
          </a:p>
          <a:p>
            <a:r>
              <a:rPr lang="fr-FR" baseline="0" dirty="0" smtClean="0"/>
              <a:t>Le travail réalisé pour suivre cette approche, et enfin les résultats obtenus.</a:t>
            </a: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Deux types d’approche principales : tout d’abord les approche type « traitement d’images », qui se basent sur des filtrages pour</a:t>
            </a:r>
            <a:r>
              <a:rPr lang="fr-FR" baseline="0" dirty="0" smtClean="0"/>
              <a:t> réaliser la recherche de lésions.</a:t>
            </a:r>
          </a:p>
          <a:p>
            <a:endParaRPr lang="fr-FR" baseline="0" dirty="0" smtClean="0"/>
          </a:p>
          <a:p>
            <a:r>
              <a:rPr lang="fr-FR" baseline="0" dirty="0" smtClean="0"/>
              <a:t>Notamment </a:t>
            </a:r>
            <a:r>
              <a:rPr lang="fr-FR" baseline="0" dirty="0" err="1" smtClean="0"/>
              <a:t>guan</a:t>
            </a:r>
            <a:r>
              <a:rPr lang="fr-FR" baseline="0" dirty="0" smtClean="0"/>
              <a:t> &lt;</a:t>
            </a:r>
            <a:r>
              <a:rPr lang="fr-FR" baseline="0" dirty="0" err="1" smtClean="0"/>
              <a:t>compet</a:t>
            </a:r>
            <a:r>
              <a:rPr lang="fr-FR" baseline="0" dirty="0" smtClean="0"/>
              <a:t>&gt; …</a:t>
            </a:r>
          </a:p>
          <a:p>
            <a:endParaRPr lang="fr-FR" dirty="0" smtClean="0"/>
          </a:p>
          <a:p>
            <a:endParaRPr lang="fr-FR" dirty="0" smtClean="0"/>
          </a:p>
          <a:p>
            <a:endParaRPr lang="fr-FR" dirty="0" smtClean="0"/>
          </a:p>
          <a:p>
            <a:r>
              <a:rPr lang="fr-FR" dirty="0" smtClean="0"/>
              <a:t>Notre </a:t>
            </a:r>
            <a:r>
              <a:rPr lang="fr-FR" dirty="0" err="1" smtClean="0"/>
              <a:t>obs</a:t>
            </a:r>
            <a:r>
              <a:rPr lang="fr-FR" dirty="0" smtClean="0"/>
              <a:t> =&gt; </a:t>
            </a:r>
            <a:r>
              <a:rPr lang="fr-FR" dirty="0" err="1" smtClean="0"/>
              <a:t>etat</a:t>
            </a:r>
            <a:r>
              <a:rPr lang="fr-FR" dirty="0" smtClean="0"/>
              <a:t> art CAD</a:t>
            </a:r>
          </a:p>
          <a:p>
            <a:r>
              <a:rPr lang="fr-FR" dirty="0" smtClean="0"/>
              <a:t>(pour avoir localisation)</a:t>
            </a:r>
          </a:p>
          <a:p>
            <a:r>
              <a:rPr lang="fr-FR" dirty="0" smtClean="0"/>
              <a:t>Labo : </a:t>
            </a:r>
            <a:r>
              <a:rPr lang="fr-FR" dirty="0" err="1" smtClean="0"/>
              <a:t>dev</a:t>
            </a:r>
            <a:r>
              <a:rPr lang="fr-FR" dirty="0" smtClean="0"/>
              <a:t>. Méthode (citation)</a:t>
            </a:r>
          </a:p>
          <a:p>
            <a:r>
              <a:rPr lang="fr-FR" dirty="0" smtClean="0"/>
              <a:t>Dates : récent</a:t>
            </a:r>
          </a:p>
          <a:p>
            <a:r>
              <a:rPr lang="fr-FR" dirty="0" smtClean="0"/>
              <a:t>2</a:t>
            </a:r>
            <a:r>
              <a:rPr lang="fr-FR" baseline="0" dirty="0" smtClean="0"/>
              <a:t> type approche (TEP, TEP/CT)</a:t>
            </a:r>
          </a:p>
          <a:p>
            <a:r>
              <a:rPr lang="fr-FR" dirty="0" smtClean="0"/>
              <a:t>Approche traitement image (filtrage, segmentation, </a:t>
            </a:r>
            <a:r>
              <a:rPr lang="fr-FR" dirty="0" err="1" smtClean="0"/>
              <a:t>region</a:t>
            </a:r>
            <a:r>
              <a:rPr lang="fr-FR" dirty="0" smtClean="0"/>
              <a:t>)</a:t>
            </a:r>
          </a:p>
          <a:p>
            <a:r>
              <a:rPr lang="fr-FR" dirty="0" smtClean="0"/>
              <a:t>ET classification supervisée &lt;= mieux</a:t>
            </a:r>
          </a:p>
          <a:p>
            <a:endParaRPr lang="fr-FR" dirty="0" smtClean="0"/>
          </a:p>
          <a:p>
            <a:r>
              <a:rPr lang="fr-FR" dirty="0" smtClean="0"/>
              <a:t>FAIRE UN SLIDE</a:t>
            </a:r>
            <a:r>
              <a:rPr lang="fr-FR" baseline="0" dirty="0" smtClean="0"/>
              <a:t> TEP (plus de temps, se citer), et un TEP/CT</a:t>
            </a:r>
            <a:endParaRPr lang="fr-FR" dirty="0" smtClean="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RAJOUTER ILLUSTRATION TNS</a:t>
            </a:r>
          </a:p>
          <a:p>
            <a:endParaRPr lang="fr-FR" dirty="0" smtClean="0"/>
          </a:p>
          <a:p>
            <a:r>
              <a:rPr lang="fr-FR" dirty="0" smtClean="0"/>
              <a:t>A</a:t>
            </a:r>
            <a:r>
              <a:rPr lang="fr-FR" baseline="0" dirty="0" smtClean="0"/>
              <a:t> l’inverse, il existe des techniques de détection automatisées basées sur une approche de classification.</a:t>
            </a:r>
            <a:endParaRPr lang="fr-FR" dirty="0" smtClean="0"/>
          </a:p>
          <a:p>
            <a:endParaRPr lang="fr-FR" dirty="0" smtClean="0"/>
          </a:p>
          <a:p>
            <a:r>
              <a:rPr lang="fr-FR" dirty="0" smtClean="0"/>
              <a:t>Moins texte</a:t>
            </a:r>
          </a:p>
          <a:p>
            <a:r>
              <a:rPr lang="fr-FR" dirty="0" smtClean="0"/>
              <a:t>Récup’ illustration</a:t>
            </a:r>
          </a:p>
          <a:p>
            <a:r>
              <a:rPr lang="fr-FR" dirty="0" smtClean="0"/>
              <a:t>Contribution pendant</a:t>
            </a:r>
            <a:r>
              <a:rPr lang="fr-FR" baseline="0" dirty="0" smtClean="0"/>
              <a:t> master, proposé système bonne perf </a:t>
            </a:r>
            <a:r>
              <a:rPr lang="fr-FR" baseline="0" dirty="0" err="1" smtClean="0"/>
              <a:t>im</a:t>
            </a:r>
            <a:r>
              <a:rPr lang="fr-FR" baseline="0" dirty="0" smtClean="0"/>
              <a:t> tep pures se citer [marache2008]</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Changer police</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 me sert des données d’apprentissage pour créer</a:t>
            </a:r>
            <a:r>
              <a:rPr lang="fr-FR" baseline="0" dirty="0" smtClean="0"/>
              <a:t> le modèle</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Rapidement !</a:t>
            </a:r>
            <a:endParaRPr lang="fr-FR" baseline="0" dirty="0" smtClean="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Sensib</a:t>
            </a:r>
            <a:r>
              <a:rPr lang="fr-FR" dirty="0" smtClean="0"/>
              <a:t> : capa à détecter les signaux positifs</a:t>
            </a:r>
          </a:p>
          <a:p>
            <a:r>
              <a:rPr lang="fr-FR" dirty="0" err="1" smtClean="0"/>
              <a:t>Specif</a:t>
            </a:r>
            <a:r>
              <a:rPr lang="fr-FR" dirty="0" smtClean="0"/>
              <a:t> : capa à </a:t>
            </a:r>
            <a:r>
              <a:rPr lang="fr-FR" dirty="0" err="1" smtClean="0"/>
              <a:t>detecter</a:t>
            </a:r>
            <a:r>
              <a:rPr lang="fr-FR" dirty="0" smtClean="0"/>
              <a:t> les signaux </a:t>
            </a:r>
            <a:r>
              <a:rPr lang="fr-FR" dirty="0" err="1" smtClean="0"/>
              <a:t>negatifs</a:t>
            </a:r>
            <a:endParaRPr lang="fr-FR" dirty="0" smtClean="0"/>
          </a:p>
          <a:p>
            <a:endParaRPr lang="fr-FR" dirty="0" smtClean="0"/>
          </a:p>
          <a:p>
            <a:r>
              <a:rPr lang="fr-FR" dirty="0" smtClean="0"/>
              <a:t>Métrique</a:t>
            </a:r>
            <a:r>
              <a:rPr lang="fr-FR" baseline="0" dirty="0" smtClean="0"/>
              <a:t> simple de comparaison : aire sous la courbe (A &gt; B &gt; C)</a:t>
            </a:r>
          </a:p>
          <a:p>
            <a:endParaRPr lang="fr-FR" baseline="0" dirty="0" smtClean="0"/>
          </a:p>
          <a:p>
            <a:r>
              <a:rPr lang="fr-FR" baseline="0" dirty="0" smtClean="0"/>
              <a:t>Cependant : demande de discriminer des signaux =&gt; image </a:t>
            </a:r>
            <a:r>
              <a:rPr lang="fr-FR" baseline="0" dirty="0" err="1" smtClean="0"/>
              <a:t>patho</a:t>
            </a:r>
            <a:r>
              <a:rPr lang="fr-FR" baseline="0" dirty="0" smtClean="0"/>
              <a:t> vs. Non </a:t>
            </a:r>
            <a:r>
              <a:rPr lang="fr-FR" baseline="0" dirty="0" err="1" smtClean="0"/>
              <a:t>patho</a:t>
            </a:r>
            <a:r>
              <a:rPr lang="fr-FR" baseline="0" dirty="0" smtClean="0"/>
              <a:t> </a:t>
            </a:r>
          </a:p>
          <a:p>
            <a:r>
              <a:rPr lang="fr-FR" baseline="0" dirty="0" smtClean="0"/>
              <a:t>Pas adapté réalité clinique =&gt; localisation</a:t>
            </a:r>
            <a:endParaRPr lang="fr-FR" dirty="0" smtClean="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Rajouter courbes =&gt; </a:t>
            </a:r>
          </a:p>
          <a:p>
            <a:endParaRPr lang="fr-FR" baseline="0" dirty="0" smtClean="0"/>
          </a:p>
          <a:p>
            <a:r>
              <a:rPr lang="fr-FR" baseline="0" dirty="0" err="1" smtClean="0"/>
              <a:t>Ref</a:t>
            </a:r>
            <a:r>
              <a:rPr lang="fr-FR" baseline="0" dirty="0" smtClean="0"/>
              <a:t> </a:t>
            </a:r>
            <a:r>
              <a:rPr lang="fr-FR" baseline="0" dirty="0" err="1" smtClean="0"/>
              <a:t>chakraborty</a:t>
            </a:r>
            <a:r>
              <a:rPr lang="fr-FR" baseline="0" dirty="0" smtClean="0"/>
              <a:t> </a:t>
            </a:r>
          </a:p>
          <a:p>
            <a:r>
              <a:rPr lang="fr-FR" baseline="0" dirty="0" smtClean="0"/>
              <a:t>Changer titre</a:t>
            </a:r>
          </a:p>
          <a:p>
            <a:endParaRPr lang="fr-FR" baseline="0" dirty="0" smtClean="0"/>
          </a:p>
          <a:p>
            <a:r>
              <a:rPr lang="fr-FR" baseline="0" dirty="0" smtClean="0"/>
              <a:t>Tache recherche pour localisation et détection =&gt; plus proche réalité</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Jmr</a:t>
            </a:r>
            <a:r>
              <a:rPr lang="fr-FR" dirty="0" smtClean="0"/>
              <a:t> : rajouter des notes</a:t>
            </a:r>
          </a:p>
          <a:p>
            <a:endParaRPr lang="fr-FR" dirty="0" smtClean="0"/>
          </a:p>
          <a:p>
            <a:r>
              <a:rPr lang="fr-FR" dirty="0" smtClean="0"/>
              <a:t>Attention : essayer</a:t>
            </a:r>
            <a:r>
              <a:rPr lang="fr-FR" baseline="0" dirty="0" smtClean="0"/>
              <a:t> de donner pour chaque point la liste des paramètres</a:t>
            </a:r>
          </a:p>
          <a:p>
            <a:endParaRPr lang="fr-FR" dirty="0" smtClean="0"/>
          </a:p>
          <a:p>
            <a:pPr defTabSz="990478">
              <a:defRPr/>
            </a:pPr>
            <a:r>
              <a:rPr lang="fr-FR" sz="1300" dirty="0" smtClean="0">
                <a:solidFill>
                  <a:srgbClr val="FF0000"/>
                </a:solidFill>
                <a:latin typeface="Arial" pitchFamily="34" charset="0"/>
                <a:cs typeface="Arial" pitchFamily="34" charset="0"/>
              </a:rPr>
              <a:t>=&gt; Problème ouvert : évalué </a:t>
            </a:r>
            <a:r>
              <a:rPr lang="fr-FR" sz="1300" dirty="0" err="1" smtClean="0">
                <a:solidFill>
                  <a:srgbClr val="FF0000"/>
                </a:solidFill>
                <a:latin typeface="Arial" pitchFamily="34" charset="0"/>
                <a:cs typeface="Arial" pitchFamily="34" charset="0"/>
              </a:rPr>
              <a:t>quantif</a:t>
            </a:r>
            <a:r>
              <a:rPr lang="fr-FR" sz="1300" dirty="0" smtClean="0">
                <a:solidFill>
                  <a:srgbClr val="FF0000"/>
                </a:solidFill>
                <a:latin typeface="Arial" pitchFamily="34" charset="0"/>
                <a:cs typeface="Arial" pitchFamily="34" charset="0"/>
              </a:rPr>
              <a:t>, mais pas </a:t>
            </a:r>
            <a:r>
              <a:rPr lang="fr-FR" sz="1300" dirty="0" err="1" smtClean="0">
                <a:solidFill>
                  <a:srgbClr val="FF0000"/>
                </a:solidFill>
                <a:latin typeface="Arial" pitchFamily="34" charset="0"/>
                <a:cs typeface="Arial" pitchFamily="34" charset="0"/>
              </a:rPr>
              <a:t>satiafaisant</a:t>
            </a:r>
            <a:r>
              <a:rPr lang="fr-FR" sz="1300" dirty="0" smtClean="0">
                <a:solidFill>
                  <a:srgbClr val="FF0000"/>
                </a:solidFill>
                <a:latin typeface="Arial" pitchFamily="34" charset="0"/>
                <a:cs typeface="Arial" pitchFamily="34" charset="0"/>
              </a:rPr>
              <a:t> pour détection </a:t>
            </a:r>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dirty="0" smtClean="0"/>
              <a:t>1:30</a:t>
            </a:r>
          </a:p>
          <a:p>
            <a:r>
              <a:rPr lang="fr-FR" dirty="0" smtClean="0"/>
              <a:t>Cette thèse s’inscrit dans la problématique de la détection des</a:t>
            </a:r>
            <a:r>
              <a:rPr lang="fr-FR" baseline="0" dirty="0" smtClean="0"/>
              <a:t> lésions cancéreuses, et notamment des lymphomes, en présence de mouvements respiratoire.</a:t>
            </a:r>
          </a:p>
          <a:p>
            <a:endParaRPr lang="fr-FR" baseline="0" dirty="0" smtClean="0"/>
          </a:p>
          <a:p>
            <a:r>
              <a:rPr lang="fr-FR" baseline="0" dirty="0" smtClean="0"/>
              <a:t>L’examen de référence pour le diagnostique et le suivi thérapeutique du lymphome est l’imagerie TEP FDG, dont vous avez deux illustrations sur cette diapositive.</a:t>
            </a:r>
          </a:p>
          <a:p>
            <a:r>
              <a:rPr lang="fr-FR" dirty="0" smtClean="0"/>
              <a:t>La TEP FDG</a:t>
            </a:r>
            <a:r>
              <a:rPr lang="fr-FR" baseline="0" dirty="0" smtClean="0"/>
              <a:t> </a:t>
            </a:r>
            <a:r>
              <a:rPr lang="fr-FR" dirty="0" smtClean="0"/>
              <a:t>est une</a:t>
            </a:r>
            <a:r>
              <a:rPr lang="fr-FR" baseline="0" dirty="0" smtClean="0"/>
              <a:t> technique d’imagerie fonctionnelle récente qui est plus sensible et plus spécifique que les autres techniques utilisées jusqu’à maintenant.</a:t>
            </a:r>
            <a:endParaRPr lang="fr-FR" dirty="0" smtClean="0"/>
          </a:p>
          <a:p>
            <a:endParaRPr lang="fr-FR" dirty="0" smtClean="0"/>
          </a:p>
          <a:p>
            <a:r>
              <a:rPr lang="fr-FR" dirty="0" smtClean="0"/>
              <a:t>Pourquoi ?</a:t>
            </a:r>
          </a:p>
          <a:p>
            <a:endParaRPr lang="fr-FR" dirty="0" smtClean="0"/>
          </a:p>
          <a:p>
            <a:r>
              <a:rPr lang="fr-FR" dirty="0" smtClean="0"/>
              <a:t>En fait la TEP</a:t>
            </a:r>
            <a:r>
              <a:rPr lang="fr-FR" baseline="0" dirty="0" smtClean="0"/>
              <a:t> au FDG (</a:t>
            </a:r>
            <a:r>
              <a:rPr lang="fr-FR" baseline="0" dirty="0" err="1" smtClean="0"/>
              <a:t>Fluorodeoxyglucose</a:t>
            </a:r>
            <a:r>
              <a:rPr lang="fr-FR" baseline="0" dirty="0" smtClean="0"/>
              <a:t>) permet de mesurer directement l’activité du métabolisme glucidique du patient. Or le métabolisme des lésions est plus important que celui du reste des organes.</a:t>
            </a:r>
          </a:p>
          <a:p>
            <a:endParaRPr lang="fr-FR" baseline="0" dirty="0" smtClean="0"/>
          </a:p>
          <a:p>
            <a:r>
              <a:rPr lang="fr-FR" dirty="0" smtClean="0"/>
              <a:t>On peut</a:t>
            </a:r>
            <a:r>
              <a:rPr lang="fr-FR" baseline="0" dirty="0" smtClean="0"/>
              <a:t> voir sur l’image de gauche un patient auquel on a diagnostiqué un cas de lymphome, représenté par les flèches rouges. Après avoir été traité par chimiothérapie, une seconde image est acquise, celle de droite, pour vérifier l’existence de lésions résiduelles, représentées par les deux flèches.</a:t>
            </a:r>
            <a:endParaRPr lang="fr-FR" dirty="0" smtClean="0"/>
          </a:p>
          <a:p>
            <a:endParaRPr lang="fr-FR" baseline="0" dirty="0" smtClean="0"/>
          </a:p>
          <a:p>
            <a:endParaRPr lang="fr-FR" baseline="0" dirty="0" smtClean="0"/>
          </a:p>
          <a:p>
            <a:pPr defTabSz="990478">
              <a:defRPr/>
            </a:pPr>
            <a:r>
              <a:rPr lang="fr-FR" baseline="0" dirty="0" smtClean="0"/>
              <a:t>Comme on peut le voir, ces lésions ont un contraste et une taille beaucoup plus faible que dans l’image d’origine. </a:t>
            </a:r>
            <a:endParaRPr lang="fr-FR" b="0" baseline="0" dirty="0" smtClean="0"/>
          </a:p>
          <a:p>
            <a:r>
              <a:rPr lang="fr-FR" baseline="0" dirty="0" smtClean="0"/>
              <a:t> Or un examen TEP peut durer plusieurs minutes, et le mouvement induit par la respiration peut fausser les images, notamment pour des lésions difficile à détecter.</a:t>
            </a:r>
          </a:p>
          <a:p>
            <a:endParaRPr lang="fr-FR" baseline="0" dirty="0" smtClean="0"/>
          </a:p>
          <a:p>
            <a:pPr defTabSz="990478">
              <a:defRPr/>
            </a:pPr>
            <a:r>
              <a:rPr lang="fr-FR" b="0" baseline="0" dirty="0" smtClean="0"/>
              <a:t>Cependant, les techniques de corrections du mouvement respiratoire sont relativement coûteuses en temps et en matériel, ce qui rend nécessaire l’évaluation des bénéfices apportés. D’où mon sujet de thèse.</a:t>
            </a:r>
          </a:p>
          <a:p>
            <a:pPr defTabSz="990478">
              <a:defRPr/>
            </a:pPr>
            <a:endParaRPr lang="fr-FR" b="0" baseline="0" dirty="0" smtClean="0"/>
          </a:p>
          <a:p>
            <a:pPr defTabSz="990478">
              <a:defRPr/>
            </a:pPr>
            <a:r>
              <a:rPr lang="fr-FR" b="0" baseline="0" dirty="0" smtClean="0"/>
              <a:t>%Pour évaluer la réponse au traitement, le médecin utilise des infirmations quantitatives (activité interne) et qualitative</a:t>
            </a:r>
          </a:p>
          <a:p>
            <a:endParaRPr lang="fr-FR" baseline="0" dirty="0" smtClean="0"/>
          </a:p>
          <a:p>
            <a:endParaRPr lang="fr-FR" baseline="0" dirty="0" smtClean="0"/>
          </a:p>
          <a:p>
            <a:r>
              <a:rPr lang="fr-FR" baseline="0" dirty="0" smtClean="0"/>
              <a:t>Utilisé en cancérologie (lymphome notamment) car plus sensible + spécifique que les autres techniques d’imagerie métabolisme + élevé.</a:t>
            </a:r>
          </a:p>
          <a:p>
            <a:pPr defTabSz="990478">
              <a:defRPr/>
            </a:pPr>
            <a:r>
              <a:rPr lang="fr-FR" dirty="0" smtClean="0"/>
              <a:t>Imagerie</a:t>
            </a:r>
            <a:r>
              <a:rPr lang="fr-FR" baseline="0" dirty="0" smtClean="0"/>
              <a:t> métabolique du cancer en 18 FDG : </a:t>
            </a:r>
            <a:r>
              <a:rPr lang="fr-FR" baseline="0" dirty="0" err="1" smtClean="0"/>
              <a:t>Fluoro</a:t>
            </a:r>
            <a:r>
              <a:rPr lang="fr-FR" baseline="0" dirty="0" smtClean="0"/>
              <a:t> </a:t>
            </a:r>
            <a:r>
              <a:rPr lang="fr-FR" baseline="0" dirty="0" err="1" smtClean="0"/>
              <a:t>De</a:t>
            </a:r>
            <a:r>
              <a:rPr lang="fr-FR" u="sng" baseline="0" dirty="0" err="1" smtClean="0"/>
              <a:t>OXI</a:t>
            </a:r>
            <a:r>
              <a:rPr lang="fr-FR" u="none" baseline="0" dirty="0" err="1" smtClean="0"/>
              <a:t>glucose</a:t>
            </a:r>
            <a:r>
              <a:rPr lang="fr-FR" baseline="0" dirty="0" smtClean="0"/>
              <a:t> </a:t>
            </a:r>
          </a:p>
          <a:p>
            <a:endParaRPr lang="fr-FR" baseline="0" dirty="0" smtClean="0"/>
          </a:p>
          <a:p>
            <a:r>
              <a:rPr lang="fr-FR" baseline="0" dirty="0" smtClean="0"/>
              <a:t>Métabolisme des lésions accéléré par rapport à celui du reste des cellules de l’organisme.</a:t>
            </a:r>
          </a:p>
          <a:p>
            <a:r>
              <a:rPr lang="fr-FR" dirty="0" smtClean="0"/>
              <a:t> imagerie métabolique fonctionnelle corps entier : </a:t>
            </a:r>
            <a:endParaRPr lang="fr-FR" baseline="0" dirty="0" smtClean="0"/>
          </a:p>
          <a:p>
            <a:endParaRPr lang="fr-FR" baseline="0" dirty="0" smtClean="0"/>
          </a:p>
          <a:p>
            <a:r>
              <a:rPr lang="fr-FR" baseline="0" dirty="0" smtClean="0"/>
              <a:t>Utilisé pour le suivi thérapeutique : ci-contre avant et après. TEP permet de voir lésions résiduelles en fin de traitement =&gt;&gt; </a:t>
            </a:r>
            <a:r>
              <a:rPr lang="fr-FR" b="1" baseline="0" dirty="0" smtClean="0"/>
              <a:t>Lésions de faible contraste et faible diamètre.</a:t>
            </a:r>
            <a:endParaRPr lang="fr-FR" b="0" baseline="0" dirty="0" smtClean="0"/>
          </a:p>
          <a:p>
            <a:endParaRPr lang="fr-FR" b="0" baseline="0" dirty="0" smtClean="0"/>
          </a:p>
          <a:p>
            <a:r>
              <a:rPr lang="fr-FR" b="0" baseline="0" dirty="0" smtClean="0"/>
              <a:t>Pour évaluer la réponse au traitement, le médecin utilise des infirmations quantitatives (activité interne) et qualitative</a:t>
            </a:r>
          </a:p>
          <a:p>
            <a:endParaRPr lang="fr-FR" dirty="0" smtClean="0"/>
          </a:p>
          <a:p>
            <a:r>
              <a:rPr lang="fr-FR" dirty="0" smtClean="0"/>
              <a:t>Or la TEP demande un temps d’acquisition important (de l’ordre de plusieurs</a:t>
            </a:r>
            <a:r>
              <a:rPr lang="fr-FR" baseline="0" dirty="0" smtClean="0"/>
              <a:t> minutes) =&gt; problématique du mouvement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Lister </a:t>
            </a:r>
          </a:p>
          <a:p>
            <a:endParaRPr lang="fr-FR" dirty="0" smtClean="0"/>
          </a:p>
          <a:p>
            <a:pPr defTabSz="990478">
              <a:defRPr/>
            </a:pPr>
            <a:r>
              <a:rPr lang="fr-FR" dirty="0" smtClean="0"/>
              <a:t>Pour l’exemple,</a:t>
            </a:r>
            <a:r>
              <a:rPr lang="fr-FR" baseline="0" dirty="0" smtClean="0"/>
              <a:t> 2 paramètres à optimiser : </a:t>
            </a:r>
          </a:p>
          <a:p>
            <a:pPr defTabSz="990478">
              <a:buFontTx/>
              <a:buChar char="-"/>
              <a:defRPr/>
            </a:pPr>
            <a:r>
              <a:rPr lang="fr-FR" baseline="0" dirty="0" smtClean="0"/>
              <a:t>l’estimateur du champ de mouvement</a:t>
            </a:r>
          </a:p>
          <a:p>
            <a:pPr defTabSz="990478">
              <a:buFontTx/>
              <a:buChar char="-"/>
              <a:defRPr/>
            </a:pPr>
            <a:r>
              <a:rPr lang="fr-FR" dirty="0" smtClean="0"/>
              <a:t>La taille de la base</a:t>
            </a:r>
            <a:r>
              <a:rPr lang="fr-FR" baseline="0" dirty="0" smtClean="0"/>
              <a:t> d’apprentissage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Parler</a:t>
            </a:r>
            <a:r>
              <a:rPr lang="fr-FR" baseline="0" dirty="0" smtClean="0"/>
              <a:t> des SSD</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Focaliser sur quelques résultats</a:t>
            </a:r>
          </a:p>
          <a:p>
            <a:r>
              <a:rPr lang="fr-FR" dirty="0" smtClean="0"/>
              <a:t>titres</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Globalement</a:t>
            </a:r>
            <a:r>
              <a:rPr lang="fr-FR" baseline="0" dirty="0" smtClean="0"/>
              <a:t> amélioration de la performance.</a:t>
            </a:r>
          </a:p>
          <a:p>
            <a:r>
              <a:rPr lang="fr-FR" baseline="0" dirty="0" smtClean="0"/>
              <a:t>Le seuil à 5 FP</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Jmr</a:t>
            </a:r>
            <a:r>
              <a:rPr lang="fr-FR" dirty="0" smtClean="0"/>
              <a:t> : rajouter des notes</a:t>
            </a:r>
          </a:p>
          <a:p>
            <a:endParaRPr lang="fr-FR" dirty="0" smtClean="0"/>
          </a:p>
          <a:p>
            <a:r>
              <a:rPr lang="fr-FR" dirty="0" smtClean="0"/>
              <a:t>Attention : essayer</a:t>
            </a:r>
            <a:r>
              <a:rPr lang="fr-FR" baseline="0" dirty="0" smtClean="0"/>
              <a:t> de donner pour chaque point la liste des paramètres</a:t>
            </a:r>
          </a:p>
          <a:p>
            <a:endParaRPr lang="fr-FR" dirty="0" smtClean="0"/>
          </a:p>
          <a:p>
            <a:pPr defTabSz="990478">
              <a:defRPr/>
            </a:pPr>
            <a:r>
              <a:rPr lang="fr-FR" sz="1300" dirty="0" smtClean="0">
                <a:solidFill>
                  <a:srgbClr val="FF0000"/>
                </a:solidFill>
                <a:latin typeface="Arial" pitchFamily="34" charset="0"/>
                <a:cs typeface="Arial" pitchFamily="34" charset="0"/>
              </a:rPr>
              <a:t>=&gt; Problème ouvert : évalué </a:t>
            </a:r>
            <a:r>
              <a:rPr lang="fr-FR" sz="1300" dirty="0" err="1" smtClean="0">
                <a:solidFill>
                  <a:srgbClr val="FF0000"/>
                </a:solidFill>
                <a:latin typeface="Arial" pitchFamily="34" charset="0"/>
                <a:cs typeface="Arial" pitchFamily="34" charset="0"/>
              </a:rPr>
              <a:t>quantif</a:t>
            </a:r>
            <a:r>
              <a:rPr lang="fr-FR" sz="1300" dirty="0" smtClean="0">
                <a:solidFill>
                  <a:srgbClr val="FF0000"/>
                </a:solidFill>
                <a:latin typeface="Arial" pitchFamily="34" charset="0"/>
                <a:cs typeface="Arial" pitchFamily="34" charset="0"/>
              </a:rPr>
              <a:t>, mais pas </a:t>
            </a:r>
            <a:r>
              <a:rPr lang="fr-FR" sz="1300" dirty="0" err="1" smtClean="0">
                <a:solidFill>
                  <a:srgbClr val="FF0000"/>
                </a:solidFill>
                <a:latin typeface="Arial" pitchFamily="34" charset="0"/>
                <a:cs typeface="Arial" pitchFamily="34" charset="0"/>
              </a:rPr>
              <a:t>satiafaisant</a:t>
            </a:r>
            <a:r>
              <a:rPr lang="fr-FR" sz="1300" dirty="0" smtClean="0">
                <a:solidFill>
                  <a:srgbClr val="FF0000"/>
                </a:solidFill>
                <a:latin typeface="Arial" pitchFamily="34" charset="0"/>
                <a:cs typeface="Arial" pitchFamily="34" charset="0"/>
              </a:rPr>
              <a:t> pour détection </a:t>
            </a:r>
          </a:p>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557144" indent="-557144"/>
            <a:r>
              <a:rPr lang="fr-FR" dirty="0" smtClean="0"/>
              <a:t>0:45</a:t>
            </a:r>
          </a:p>
          <a:p>
            <a:pPr marL="557144" indent="-557144"/>
            <a:r>
              <a:rPr lang="fr-FR" dirty="0" smtClean="0"/>
              <a:t>Je</a:t>
            </a:r>
            <a:r>
              <a:rPr lang="fr-FR" baseline="0" dirty="0" smtClean="0"/>
              <a:t> vais maintenant vous présenter rapidement le principe de l’imagerie TEP au 18 FDG :</a:t>
            </a:r>
          </a:p>
          <a:p>
            <a:pPr marL="557144" indent="-557144"/>
            <a:r>
              <a:rPr lang="fr-FR" baseline="0" dirty="0" smtClean="0"/>
              <a:t>Tout d’abord, on ajoute un atome de fluor 18 radioactif  à une molécule de glucose. Ce traceur est ensuite injecté dans le corps du patient. Le traceur, qui est un analogue du glucose, va se fixer préférentiellement sur les lésions. Au bout d’un certain temps, l’atome radioactif va se désintégrer et émettre un positon. Ce positon va s’annihiler avec un électron et émettre deux photons gamma d’énergie 511 </a:t>
            </a:r>
            <a:r>
              <a:rPr lang="fr-FR" baseline="0" dirty="0" err="1" smtClean="0"/>
              <a:t>KeV</a:t>
            </a:r>
            <a:r>
              <a:rPr lang="fr-FR" baseline="0" dirty="0" smtClean="0"/>
              <a:t> dans deux directions opposées.</a:t>
            </a:r>
          </a:p>
          <a:p>
            <a:pPr marL="557144" indent="-557144"/>
            <a:endParaRPr lang="fr-FR" baseline="0" dirty="0" smtClean="0"/>
          </a:p>
          <a:p>
            <a:pPr marL="557144" indent="-557144"/>
            <a:r>
              <a:rPr lang="fr-FR" baseline="0" dirty="0" smtClean="0"/>
              <a:t>Les photons sont ensuite détectés dans la couronne de détecteurs située autour du patient. En connaissant la position des deux photons sur la couronne, on peut en déduire ce que l’on appelle une « ligne de réponse ». On sait que la désintégration a eu lieu sur cette ligne. Les données correspondant à toutes les lignes de réponse détectées sont enregistrées, ici dans un sinogramme, et utilisées par al suite pour reconstruire une image tri-</a:t>
            </a:r>
            <a:r>
              <a:rPr lang="fr-FR" baseline="0" dirty="0" err="1" smtClean="0"/>
              <a:t>dimentionnelle</a:t>
            </a:r>
            <a:r>
              <a:rPr lang="fr-FR" baseline="0" dirty="0" smtClean="0"/>
              <a:t> du patient</a:t>
            </a:r>
          </a:p>
          <a:p>
            <a:pPr marL="557144" indent="-557144"/>
            <a:endParaRPr lang="fr-FR" baseline="0" dirty="0" smtClean="0"/>
          </a:p>
          <a:p>
            <a:pPr marL="557144" indent="-557144"/>
            <a:r>
              <a:rPr lang="fr-FR" baseline="0" dirty="0" smtClean="0"/>
              <a:t>Je vais maintenant vous présenter le mouvement respiratoire, et comment il impacte les lésions dans les images</a:t>
            </a:r>
            <a:endParaRPr lang="fr-FR" dirty="0" smtClean="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51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smtClean="0"/>
              <a:t>Vous avez</a:t>
            </a:r>
            <a:r>
              <a:rPr lang="fr-FR" baseline="0" dirty="0" smtClean="0"/>
              <a:t> sur l’image de droite une illustration du mouvement respiratoire sur un modèle de patient, et en bas une acquisition par tomodensitométrie de la respiration d’un patient.</a:t>
            </a:r>
          </a:p>
          <a:p>
            <a:endParaRPr lang="fr-FR" dirty="0" smtClean="0"/>
          </a:p>
          <a:p>
            <a:r>
              <a:rPr lang="fr-FR" dirty="0" smtClean="0"/>
              <a:t>Il est important de voir que le mouvement respiratoire est un mouvement</a:t>
            </a:r>
            <a:r>
              <a:rPr lang="fr-FR" baseline="0" dirty="0" smtClean="0"/>
              <a:t> complexe. En effet, il est réalisé selon 3 axes : vous voyez le mouvement thoracique, provoqué par le soulèvement des cotes, mais il y a aussi le mouvement abdominal, généré par le diaphragme, et éventuellement, en cas d’inspiration forcée, une action de pectoraux.</a:t>
            </a:r>
          </a:p>
          <a:p>
            <a:endParaRPr lang="fr-FR" baseline="0" dirty="0" smtClean="0"/>
          </a:p>
          <a:p>
            <a:r>
              <a:rPr lang="fr-FR" baseline="0" dirty="0" smtClean="0"/>
              <a:t>Mais il est non seulement complexe, mais aussi irrégulier. Par exemple, le mouvement du diaphragme peut aller de 1cm à 10cm dans les cas </a:t>
            </a:r>
            <a:r>
              <a:rPr lang="fr-FR" baseline="0" dirty="0" err="1" smtClean="0"/>
              <a:t>extrèmes</a:t>
            </a:r>
            <a:r>
              <a:rPr lang="fr-FR" baseline="0" dirty="0" smtClean="0"/>
              <a:t>, la fréquence respiratoire peut être multipliée par 4, et la différence entre les volumes des poumons peut être de 150mL dans le cas de petites respiration saccadées jusqu’à 3500mL pour une grande inspiration.</a:t>
            </a:r>
          </a:p>
          <a:p>
            <a:endParaRPr lang="fr-FR" dirty="0" smtClean="0"/>
          </a:p>
          <a:p>
            <a:endParaRPr lang="fr-FR" dirty="0" smtClean="0"/>
          </a:p>
          <a:p>
            <a:r>
              <a:rPr lang="fr-FR" dirty="0" smtClean="0"/>
              <a:t>Dans</a:t>
            </a:r>
            <a:r>
              <a:rPr lang="fr-FR" baseline="0" dirty="0" smtClean="0"/>
              <a:t> ce cas, quel est son impact sur les lésions ?</a:t>
            </a:r>
            <a:endParaRPr lang="fr-FR" dirty="0" smtClean="0"/>
          </a:p>
          <a:p>
            <a:endParaRPr lang="fr-FR" dirty="0" smtClean="0"/>
          </a:p>
          <a:p>
            <a:r>
              <a:rPr lang="fr-FR" dirty="0" smtClean="0"/>
              <a:t>Images de droite : modèle de respiration et</a:t>
            </a:r>
            <a:r>
              <a:rPr lang="fr-FR" baseline="0" dirty="0" smtClean="0"/>
              <a:t> en bas imagerie TDM 4D</a:t>
            </a:r>
            <a:endParaRPr lang="fr-FR" dirty="0" smtClean="0"/>
          </a:p>
          <a:p>
            <a:endParaRPr lang="fr-FR" dirty="0" smtClean="0"/>
          </a:p>
          <a:p>
            <a:r>
              <a:rPr lang="fr-FR" dirty="0" smtClean="0"/>
              <a:t>Peut voir mouvement respiratoire : complexe</a:t>
            </a:r>
          </a:p>
          <a:p>
            <a:endParaRPr lang="fr-FR" dirty="0" smtClean="0"/>
          </a:p>
          <a:p>
            <a:r>
              <a:rPr lang="fr-FR" dirty="0" smtClean="0"/>
              <a:t>Mvt. selon 3 axes :</a:t>
            </a:r>
          </a:p>
          <a:p>
            <a:r>
              <a:rPr lang="fr-FR" dirty="0" smtClean="0"/>
              <a:t>	Thoracique : cotes</a:t>
            </a:r>
          </a:p>
          <a:p>
            <a:r>
              <a:rPr lang="fr-FR" dirty="0" smtClean="0"/>
              <a:t>	Abdominal : diaphragme</a:t>
            </a:r>
          </a:p>
          <a:p>
            <a:r>
              <a:rPr lang="fr-FR" dirty="0" smtClean="0"/>
              <a:t>	Pectoraux en cas d’action forcée</a:t>
            </a:r>
          </a:p>
          <a:p>
            <a:endParaRPr lang="fr-FR" dirty="0" smtClean="0"/>
          </a:p>
          <a:p>
            <a:r>
              <a:rPr lang="fr-FR" dirty="0" smtClean="0"/>
              <a:t>Mouvement respiratoires</a:t>
            </a:r>
            <a:r>
              <a:rPr lang="fr-FR" baseline="0" dirty="0"/>
              <a:t> </a:t>
            </a:r>
            <a:r>
              <a:rPr lang="fr-FR" baseline="0" dirty="0" smtClean="0"/>
              <a:t>est très variables =&gt; facile à modéliser ?  Corriger ?</a:t>
            </a:r>
          </a:p>
          <a:p>
            <a:endParaRPr lang="fr-FR" baseline="0" dirty="0" smtClean="0"/>
          </a:p>
          <a:p>
            <a:r>
              <a:rPr lang="fr-FR" baseline="0" dirty="0" smtClean="0"/>
              <a:t>=&gt; Effet sur les Lésions</a:t>
            </a:r>
            <a:endParaRPr lang="fr-FR" dirty="0" smtClean="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y a deux effets principaux sur les lésions : tout d’abord, comme vous pouvez le voir sur l’image de droite, on observe</a:t>
            </a:r>
            <a:r>
              <a:rPr lang="fr-FR" baseline="0" dirty="0" smtClean="0"/>
              <a:t> une perte de contraste importante, qui peut aller jusqu’à 80%. Mais il y a aussi, comme montré dans l’illustration ci-dessous, une perte d’information sur la localisation de la lésion.</a:t>
            </a:r>
          </a:p>
          <a:p>
            <a:endParaRPr lang="fr-FR" baseline="0" dirty="0" smtClean="0"/>
          </a:p>
          <a:p>
            <a:r>
              <a:rPr lang="fr-FR" baseline="0" dirty="0" smtClean="0"/>
              <a:t>Nous allons maintenant voir deux stratégies permettant de corriger ce mouvement respiratoire.</a:t>
            </a:r>
            <a:endParaRPr lang="fr-FR" dirty="0" smtClean="0"/>
          </a:p>
          <a:p>
            <a:endParaRPr lang="fr-FR" dirty="0" smtClean="0"/>
          </a:p>
          <a:p>
            <a:endParaRPr lang="fr-FR" dirty="0" smtClean="0"/>
          </a:p>
          <a:p>
            <a:r>
              <a:rPr lang="fr-FR" dirty="0" smtClean="0"/>
              <a:t>Comme on a vu : mouvement relativement « global »,</a:t>
            </a:r>
            <a:r>
              <a:rPr lang="fr-FR" baseline="0" dirty="0" smtClean="0"/>
              <a:t> mais surtout important au niveau du diaphragme</a:t>
            </a:r>
          </a:p>
          <a:p>
            <a:endParaRPr lang="fr-FR" baseline="0" dirty="0" smtClean="0"/>
          </a:p>
          <a:p>
            <a:r>
              <a:rPr lang="fr-FR" baseline="0" dirty="0" err="1" smtClean="0"/>
              <a:t>Cf</a:t>
            </a:r>
            <a:r>
              <a:rPr lang="fr-FR" baseline="0" dirty="0" smtClean="0"/>
              <a:t> images de droite, illustrée par celle du bas</a:t>
            </a:r>
          </a:p>
          <a:p>
            <a:endParaRPr lang="fr-FR" baseline="0" dirty="0" smtClean="0"/>
          </a:p>
          <a:p>
            <a:r>
              <a:rPr lang="fr-FR" baseline="0" dirty="0" smtClean="0"/>
              <a:t>Lire texte</a:t>
            </a:r>
          </a:p>
          <a:p>
            <a:endParaRPr lang="fr-FR" baseline="0" dirty="0" smtClean="0"/>
          </a:p>
          <a:p>
            <a:r>
              <a:rPr lang="fr-FR" baseline="0" dirty="0" smtClean="0"/>
              <a:t>=&gt; Stratégies de correction : 2 principales, présentées rapidement, sans rentrer dans les formules</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Les deux techniques que je</a:t>
            </a:r>
            <a:r>
              <a:rPr lang="fr-FR" baseline="0" dirty="0" smtClean="0"/>
              <a:t> vais présenter </a:t>
            </a:r>
            <a:r>
              <a:rPr lang="fr-FR" dirty="0" smtClean="0"/>
              <a:t>demandent a</a:t>
            </a:r>
            <a:r>
              <a:rPr lang="fr-FR" baseline="0" dirty="0" smtClean="0"/>
              <a:t> priori </a:t>
            </a:r>
            <a:r>
              <a:rPr lang="fr-FR" dirty="0" smtClean="0"/>
              <a:t>:</a:t>
            </a:r>
          </a:p>
          <a:p>
            <a:r>
              <a:rPr lang="fr-FR" dirty="0" smtClean="0"/>
              <a:t>	- Un champ de mouvement interne 3D moyen du patient</a:t>
            </a:r>
          </a:p>
          <a:p>
            <a:r>
              <a:rPr lang="fr-FR" dirty="0" smtClean="0"/>
              <a:t>	- Une acquisition des données TEP synchronisées avec la respiration</a:t>
            </a:r>
          </a:p>
          <a:p>
            <a:endParaRPr lang="fr-FR" dirty="0" smtClean="0"/>
          </a:p>
          <a:p>
            <a:r>
              <a:rPr lang="fr-FR" dirty="0" smtClean="0"/>
              <a:t>On peut voir sur l’image un</a:t>
            </a:r>
            <a:r>
              <a:rPr lang="fr-FR" baseline="0" dirty="0" smtClean="0"/>
              <a:t> suite de 4 cycle respiratoire. Ces cycles sont coupés en plusieurs phases et les données acquises sont regroupées dans chaque phase. On va considérer que le mouvement est négligeable à l’intérieur d’une même phase. Les images correspondant à chaque phase sont reconstruites séparément, puis recalées sur la phase de référence (ici la première).</a:t>
            </a:r>
          </a:p>
          <a:p>
            <a:r>
              <a:rPr lang="fr-FR" baseline="0" dirty="0" smtClean="0"/>
              <a:t>Les images recalées sont ensuite sommées pour obtenir une image corrigée.</a:t>
            </a:r>
          </a:p>
          <a:p>
            <a:endParaRPr lang="fr-FR" dirty="0" smtClean="0"/>
          </a:p>
          <a:p>
            <a:r>
              <a:rPr lang="fr-FR" dirty="0" smtClean="0"/>
              <a:t>Cette technique de correction a été implémentée dans certains imageurs GE. Je vais maintenant présenter la</a:t>
            </a:r>
            <a:r>
              <a:rPr lang="fr-FR" baseline="0" dirty="0" smtClean="0"/>
              <a:t> seconde technique de correction du mouvement.</a:t>
            </a:r>
          </a:p>
          <a:p>
            <a:endParaRPr lang="fr-FR" baseline="0" dirty="0" smtClean="0"/>
          </a:p>
          <a:p>
            <a:endParaRPr lang="fr-FR" dirty="0" smtClean="0"/>
          </a:p>
          <a:p>
            <a:endParaRPr lang="fr-FR" dirty="0" smtClean="0"/>
          </a:p>
          <a:p>
            <a:pPr defTabSz="990478">
              <a:defRPr/>
            </a:pPr>
            <a:r>
              <a:rPr lang="fr-FR" dirty="0" smtClean="0"/>
              <a:t>La première technique de correction est la plus simple à mettre</a:t>
            </a:r>
            <a:r>
              <a:rPr lang="fr-FR" baseline="0" dirty="0" smtClean="0"/>
              <a:t> en place :</a:t>
            </a:r>
            <a:endParaRPr lang="fr-FR" dirty="0" smtClean="0"/>
          </a:p>
          <a:p>
            <a:endParaRPr lang="fr-FR" dirty="0" smtClean="0"/>
          </a:p>
          <a:p>
            <a:endParaRPr lang="fr-FR" dirty="0" smtClean="0"/>
          </a:p>
          <a:p>
            <a:r>
              <a:rPr lang="fr-FR" dirty="0" smtClean="0"/>
              <a:t>Mentionner utilisation dans imageur « GE </a:t>
            </a:r>
            <a:r>
              <a:rPr lang="fr-FR" dirty="0" err="1" smtClean="0"/>
              <a:t>motionfree</a:t>
            </a:r>
            <a:r>
              <a:rPr lang="fr-FR" dirty="0" smtClean="0"/>
              <a:t> »</a:t>
            </a:r>
          </a:p>
          <a:p>
            <a:endParaRPr lang="fr-FR" dirty="0" smtClean="0"/>
          </a:p>
          <a:p>
            <a:r>
              <a:rPr lang="fr-FR" dirty="0" smtClean="0"/>
              <a:t>Le cycle acquis divisé en N « instants », et tous les instants sont regroupés et reconstruits </a:t>
            </a:r>
            <a:r>
              <a:rPr lang="fr-FR" dirty="0" err="1" smtClean="0"/>
              <a:t>séparéments</a:t>
            </a:r>
            <a:r>
              <a:rPr lang="fr-FR" dirty="0" smtClean="0"/>
              <a:t>.</a:t>
            </a:r>
          </a:p>
          <a:p>
            <a:endParaRPr lang="fr-FR" dirty="0" smtClean="0"/>
          </a:p>
          <a:p>
            <a:r>
              <a:rPr lang="fr-FR" dirty="0" smtClean="0"/>
              <a:t>Ensuite : application du champ de mouvement inverse pour ramener tous les instants sur le </a:t>
            </a:r>
            <a:r>
              <a:rPr lang="fr-FR" dirty="0" err="1" smtClean="0"/>
              <a:t>ref</a:t>
            </a:r>
            <a:r>
              <a:rPr lang="fr-FR" dirty="0" smtClean="0"/>
              <a:t>’ (ici le 1)</a:t>
            </a:r>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 technique réalise la correction</a:t>
            </a:r>
            <a:r>
              <a:rPr lang="fr-FR" baseline="0" dirty="0" smtClean="0"/>
              <a:t> </a:t>
            </a:r>
            <a:r>
              <a:rPr lang="fr-FR" dirty="0" smtClean="0"/>
              <a:t>au cours de la reconstruction. On peut considérer que l’on prend en compte les informations de</a:t>
            </a:r>
            <a:r>
              <a:rPr lang="fr-FR" baseline="0" dirty="0" smtClean="0"/>
              <a:t> chaque ligne de réponse dans l’image. On peut voir la correction du mouvement comme une déformation de l’image </a:t>
            </a:r>
            <a:r>
              <a:rPr lang="fr-FR" baseline="0" dirty="0" err="1" smtClean="0"/>
              <a:t>poru</a:t>
            </a:r>
            <a:r>
              <a:rPr lang="fr-FR" baseline="0" dirty="0" smtClean="0"/>
              <a:t> l’adapter au temps de la LDR, puis une prise en compte de informations des informations de cette LDR, et enfin un retour à l’instant temporel de référence.</a:t>
            </a:r>
          </a:p>
          <a:p>
            <a:r>
              <a:rPr lang="fr-FR" baseline="0" dirty="0" smtClean="0"/>
              <a:t>Cette explication est très réductrice, mais une technique de correction pendant la reconstruction sera présentée plus loin.</a:t>
            </a:r>
          </a:p>
          <a:p>
            <a:endParaRPr lang="fr-FR" baseline="0" dirty="0" smtClean="0"/>
          </a:p>
          <a:p>
            <a:r>
              <a:rPr lang="fr-FR" baseline="0" dirty="0" smtClean="0"/>
              <a:t>Maintenant que nous avons vu deux stratégies de corrections du mouvement, je vais présenter un état de l’art des techniques utilisées pour évaluer les performances de la correction.</a:t>
            </a:r>
            <a:endParaRPr lang="fr-FR" dirty="0" smtClean="0"/>
          </a:p>
          <a:p>
            <a:endParaRPr lang="fr-FR" dirty="0" smtClean="0"/>
          </a:p>
          <a:p>
            <a:endParaRPr lang="fr-FR" dirty="0" smtClean="0"/>
          </a:p>
          <a:p>
            <a:r>
              <a:rPr lang="fr-FR" dirty="0" smtClean="0"/>
              <a:t>Ajouter animation</a:t>
            </a:r>
          </a:p>
          <a:p>
            <a:endParaRPr lang="fr-FR" dirty="0" smtClean="0"/>
          </a:p>
          <a:p>
            <a:r>
              <a:rPr lang="fr-FR" dirty="0" smtClean="0"/>
              <a:t>Second méthode : </a:t>
            </a:r>
          </a:p>
          <a:p>
            <a:r>
              <a:rPr lang="fr-FR" dirty="0" smtClean="0"/>
              <a:t>La correction est réalisée pendant reconstruction.</a:t>
            </a:r>
          </a:p>
          <a:p>
            <a:r>
              <a:rPr lang="fr-FR" dirty="0" smtClean="0"/>
              <a:t>La</a:t>
            </a:r>
            <a:r>
              <a:rPr lang="fr-FR" baseline="0" dirty="0" smtClean="0"/>
              <a:t> reconstruction = itératif, ajoute information de chaque LOR pour créer l’image.</a:t>
            </a:r>
          </a:p>
          <a:p>
            <a:endParaRPr lang="fr-FR" baseline="0" dirty="0" smtClean="0"/>
          </a:p>
          <a:p>
            <a:r>
              <a:rPr lang="fr-FR" dirty="0" smtClean="0"/>
              <a:t>Im</a:t>
            </a:r>
            <a:r>
              <a:rPr lang="fr-FR" baseline="0" dirty="0" smtClean="0"/>
              <a:t> </a:t>
            </a:r>
            <a:r>
              <a:rPr lang="fr-FR" baseline="0" dirty="0" err="1" smtClean="0"/>
              <a:t>gaucge</a:t>
            </a:r>
            <a:r>
              <a:rPr lang="fr-FR" baseline="0" dirty="0" smtClean="0"/>
              <a:t> : image reconstruite, T=0.</a:t>
            </a:r>
          </a:p>
          <a:p>
            <a:r>
              <a:rPr lang="fr-FR" baseline="0" dirty="0" smtClean="0"/>
              <a:t>Ajout des infos de la LOR non pas sur </a:t>
            </a:r>
            <a:r>
              <a:rPr lang="fr-FR" baseline="0" dirty="0" err="1" smtClean="0"/>
              <a:t>im</a:t>
            </a:r>
            <a:r>
              <a:rPr lang="fr-FR" baseline="0" dirty="0" smtClean="0"/>
              <a:t> à T=0 mais sur </a:t>
            </a:r>
            <a:r>
              <a:rPr lang="fr-FR" baseline="0" dirty="0" err="1" smtClean="0"/>
              <a:t>im</a:t>
            </a:r>
            <a:r>
              <a:rPr lang="fr-FR" baseline="0" dirty="0" smtClean="0"/>
              <a:t> à </a:t>
            </a:r>
            <a:r>
              <a:rPr lang="fr-FR" baseline="0" dirty="0" err="1" smtClean="0"/>
              <a:t>Tn</a:t>
            </a:r>
            <a:r>
              <a:rPr lang="fr-FR" baseline="0" dirty="0" smtClean="0"/>
              <a:t>, ce qui revient à rajouter la LOR de gauche</a:t>
            </a:r>
          </a:p>
          <a:p>
            <a:endParaRPr lang="fr-FR" baseline="0" dirty="0" smtClean="0"/>
          </a:p>
          <a:p>
            <a:r>
              <a:rPr lang="fr-FR" baseline="0" dirty="0" smtClean="0"/>
              <a:t>=&gt; Techniques Evaluation utilisées</a:t>
            </a:r>
            <a:endParaRPr lang="fr-FR" dirty="0"/>
          </a:p>
        </p:txBody>
      </p:sp>
      <p:sp>
        <p:nvSpPr>
          <p:cNvPr id="4" name="Espace réservé du numéro de diapositive 3"/>
          <p:cNvSpPr>
            <a:spLocks noGrp="1"/>
          </p:cNvSpPr>
          <p:nvPr>
            <p:ph type="sldNum" sz="quarter" idx="10"/>
          </p:nvPr>
        </p:nvSpPr>
        <p:spPr/>
        <p:txBody>
          <a:bodyPr/>
          <a:lstStyle/>
          <a:p>
            <a:fld id="{75974BD1-BED9-4428-A50E-436DE1F5499A}"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84E5ACA4-82C7-4C2D-B72A-A214BE9AA79B}" type="datetime1">
              <a:rPr lang="fr-FR" smtClean="0"/>
              <a:pPr/>
              <a:t>13/02/2012</a:t>
            </a:fld>
            <a:endParaRPr lang="fr-FR"/>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C150C456-2263-429F-8B62-665CEC5784CF}" type="slidenum">
              <a:rPr lang="fr-FR" smtClean="0"/>
              <a:pPr/>
              <a:t>‹N°›</a:t>
            </a:fld>
            <a:endParaRPr lang="fr-F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CC32587-E721-49EE-BB8F-491AF88DFE25}" type="datetime1">
              <a:rPr lang="fr-FR" smtClean="0"/>
              <a:pPr/>
              <a:t>13/02/2012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0C456-2263-429F-8B62-665CEC5784C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184AFCB-A596-42D8-92A2-DBFB8ED5F282}" type="datetime1">
              <a:rPr lang="fr-FR" smtClean="0"/>
              <a:pPr/>
              <a:t>13/02/2012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0C456-2263-429F-8B62-665CEC5784CF}" type="slidenum">
              <a:rPr lang="fr-FR" smtClean="0"/>
              <a:pPr/>
              <a:t>‹N°›</a:t>
            </a:fld>
            <a:endParaRPr lang="fr-F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370013" y="1827213"/>
            <a:ext cx="3579812"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02225" y="1827213"/>
            <a:ext cx="35814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102225" y="3960813"/>
            <a:ext cx="35814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8400"/>
            <a:ext cx="2133600" cy="457200"/>
          </a:xfrm>
        </p:spPr>
        <p:txBody>
          <a:bodyPr/>
          <a:lstStyle>
            <a:lvl1pPr>
              <a:defRPr/>
            </a:lvl1pPr>
          </a:lstStyle>
          <a:p>
            <a:r>
              <a:rPr lang="fr-FR" dirty="0" smtClean="0"/>
              <a:t>05/05/2009</a:t>
            </a:r>
            <a:endParaRPr lang="fr-FR" dirty="0"/>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r>
              <a:rPr lang="fr-FR"/>
              <a:t>Simon Marache-Francisco</a:t>
            </a:r>
          </a:p>
        </p:txBody>
      </p:sp>
      <p:sp>
        <p:nvSpPr>
          <p:cNvPr id="8" name="Espace réservé du numéro de diapositive 7"/>
          <p:cNvSpPr>
            <a:spLocks noGrp="1"/>
          </p:cNvSpPr>
          <p:nvPr>
            <p:ph type="sldNum" sz="quarter" idx="12"/>
          </p:nvPr>
        </p:nvSpPr>
        <p:spPr>
          <a:xfrm>
            <a:off x="6553200" y="6248400"/>
            <a:ext cx="2133600" cy="457200"/>
          </a:xfrm>
        </p:spPr>
        <p:txBody>
          <a:bodyPr/>
          <a:lstStyle>
            <a:lvl1pPr>
              <a:defRPr/>
            </a:lvl1pPr>
          </a:lstStyle>
          <a:p>
            <a:fld id="{E31EDA70-84C2-437E-872A-CB31D36A3DC2}"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2296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06FBC57-2031-480E-8A28-9F9A287C49FF}" type="datetime1">
              <a:rPr lang="fr-FR" smtClean="0"/>
              <a:pPr/>
              <a:t>13/02/2012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0C456-2263-429F-8B62-665CEC5784CF}" type="slidenum">
              <a:rPr lang="fr-FR" smtClean="0"/>
              <a:pPr/>
              <a:t>‹N°›</a:t>
            </a:fld>
            <a:endParaRPr lang="fr-F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E62F2B3C-00DC-4385-BF69-8C81F2B8B778}" type="datetime1">
              <a:rPr lang="fr-FR" smtClean="0"/>
              <a:pPr/>
              <a:t>13/02/2012</a:t>
            </a:fld>
            <a:endParaRPr lang="fr-FR"/>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C150C456-2263-429F-8B62-665CEC5784CF}" type="slidenum">
              <a:rPr lang="fr-FR" smtClean="0"/>
              <a:pPr/>
              <a:t>‹N°›</a:t>
            </a:fld>
            <a:endParaRPr lang="fr-F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630E429A-0414-4201-909A-142B6A4B89DF}" type="datetime1">
              <a:rPr lang="fr-FR" smtClean="0"/>
              <a:pPr/>
              <a:t>13/02/2012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‹N°›</a:t>
            </a:fld>
            <a:endParaRPr lang="fr-F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2C4D82BA-4C15-4C2A-93AE-7C25585EEEDD}" type="datetime1">
              <a:rPr lang="fr-FR" smtClean="0"/>
              <a:pPr/>
              <a:t>13/02/2012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50C456-2263-429F-8B62-665CEC5784CF}" type="slidenum">
              <a:rPr lang="fr-FR" smtClean="0"/>
              <a:pPr/>
              <a:t>‹N°›</a:t>
            </a:fld>
            <a:endParaRPr lang="fr-F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197AA60-4A04-47D4-98CC-E294094F348C}" type="datetime1">
              <a:rPr lang="fr-FR" smtClean="0"/>
              <a:pPr/>
              <a:t>13/02/2012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‹N°›</a:t>
            </a:fld>
            <a:endParaRPr lang="fr-F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7801AA-DB8D-4A83-B671-708AB8BEDBE5}" type="datetime1">
              <a:rPr lang="fr-FR" smtClean="0"/>
              <a:pPr/>
              <a:t>13/02/2012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‹N°›</a:t>
            </a:fld>
            <a:endParaRPr lang="fr-F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2806F4D-318E-431A-926C-2A5AF81BA5D1}" type="datetime1">
              <a:rPr lang="fr-FR" smtClean="0"/>
              <a:pPr/>
              <a:t>13/02/2012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DDB5E80-70A7-42C5-AA6F-7785C2A06BE8}" type="datetime1">
              <a:rPr lang="fr-FR" smtClean="0"/>
              <a:pPr/>
              <a:t>13/02/2012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98376"/>
            <a:ext cx="8229600" cy="666328"/>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753D4F5-C0C2-4E2B-91BC-EFB11ED23139}" type="datetime1">
              <a:rPr lang="fr-FR" smtClean="0"/>
              <a:pPr/>
              <a:t>13/02/2012</a:t>
            </a:fld>
            <a:endParaRPr lang="fr-F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150C456-2263-429F-8B62-665CEC5784CF}" type="slidenum">
              <a:rPr lang="fr-FR" smtClean="0"/>
              <a:pPr/>
              <a:t>‹N°›</a:t>
            </a:fld>
            <a:endParaRPr lang="fr-F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836712"/>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jpeg"/><Relationship Id="rId4" Type="http://schemas.microsoft.com/office/2007/relationships/hdphoto" Target="../media/hdphoto1.wdp"/><Relationship Id="rId9" Type="http://schemas.openxmlformats.org/officeDocument/2006/relationships/image" Target="../media/image3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50.png"/><Relationship Id="rId9"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476672"/>
            <a:ext cx="8780512" cy="2262113"/>
          </a:xfrm>
        </p:spPr>
        <p:txBody>
          <a:bodyPr>
            <a:normAutofit/>
          </a:bodyPr>
          <a:lstStyle/>
          <a:p>
            <a:pPr algn="ctr"/>
            <a:r>
              <a:rPr lang="fr-FR" dirty="0" smtClean="0"/>
              <a:t>Évaluation </a:t>
            </a:r>
            <a:r>
              <a:rPr lang="fr-FR" dirty="0"/>
              <a:t>de la correction du mouvement respiratoire sur la détection des lésions en oncologie TEP </a:t>
            </a:r>
          </a:p>
        </p:txBody>
      </p:sp>
      <p:sp>
        <p:nvSpPr>
          <p:cNvPr id="3" name="Sous-titre 2"/>
          <p:cNvSpPr>
            <a:spLocks noGrp="1"/>
          </p:cNvSpPr>
          <p:nvPr>
            <p:ph type="subTitle" idx="1"/>
          </p:nvPr>
        </p:nvSpPr>
        <p:spPr>
          <a:xfrm>
            <a:off x="1187624" y="3068960"/>
            <a:ext cx="7406640" cy="2808312"/>
          </a:xfrm>
        </p:spPr>
        <p:txBody>
          <a:bodyPr>
            <a:normAutofit fontScale="92500" lnSpcReduction="10000"/>
          </a:bodyPr>
          <a:lstStyle/>
          <a:p>
            <a:pPr algn="l"/>
            <a:r>
              <a:rPr lang="fr-FR" dirty="0" smtClean="0"/>
              <a:t>Simon </a:t>
            </a:r>
            <a:r>
              <a:rPr lang="fr-FR" dirty="0" err="1" smtClean="0"/>
              <a:t>Marache</a:t>
            </a:r>
            <a:r>
              <a:rPr lang="fr-FR" dirty="0" smtClean="0"/>
              <a:t>-Francisco</a:t>
            </a:r>
          </a:p>
          <a:p>
            <a:pPr algn="l"/>
            <a:endParaRPr lang="fr-FR" dirty="0" smtClean="0"/>
          </a:p>
          <a:p>
            <a:pPr algn="l"/>
            <a:r>
              <a:rPr lang="fr-FR" dirty="0" smtClean="0"/>
              <a:t>Soutenance de Thèse CIFRE :</a:t>
            </a:r>
          </a:p>
          <a:p>
            <a:pPr algn="l"/>
            <a:r>
              <a:rPr lang="fr-FR" dirty="0" smtClean="0"/>
              <a:t>	Laboratoire CREATIS, INSA Lyon</a:t>
            </a:r>
          </a:p>
          <a:p>
            <a:pPr algn="l"/>
            <a:r>
              <a:rPr lang="fr-FR" dirty="0" smtClean="0"/>
              <a:t>	Laboratoire </a:t>
            </a:r>
            <a:r>
              <a:rPr lang="fr-FR" dirty="0" err="1" smtClean="0"/>
              <a:t>Medisys</a:t>
            </a:r>
            <a:r>
              <a:rPr lang="fr-FR" dirty="0" smtClean="0"/>
              <a:t>, Philips </a:t>
            </a:r>
            <a:r>
              <a:rPr lang="fr-FR" dirty="0" err="1" smtClean="0"/>
              <a:t>Healthcare</a:t>
            </a:r>
            <a:endParaRPr lang="fr-FR" dirty="0" smtClean="0"/>
          </a:p>
          <a:p>
            <a:pPr algn="l"/>
            <a:endParaRPr lang="fr-FR" dirty="0" smtClean="0"/>
          </a:p>
          <a:p>
            <a:pPr algn="l"/>
            <a:r>
              <a:rPr lang="fr-FR" dirty="0" smtClean="0"/>
              <a:t>Directeurs de Thèse 	: Rémy Prost et Carole </a:t>
            </a:r>
            <a:r>
              <a:rPr lang="fr-FR" dirty="0" err="1" smtClean="0"/>
              <a:t>Lartizien</a:t>
            </a:r>
            <a:endParaRPr lang="fr-FR" dirty="0" smtClean="0"/>
          </a:p>
          <a:p>
            <a:pPr algn="l"/>
            <a:r>
              <a:rPr lang="fr-FR" dirty="0" smtClean="0"/>
              <a:t>Encadrant Philips </a:t>
            </a:r>
            <a:r>
              <a:rPr lang="fr-FR" dirty="0" err="1" smtClean="0"/>
              <a:t>Medisys</a:t>
            </a:r>
            <a:r>
              <a:rPr lang="fr-FR" dirty="0" smtClean="0"/>
              <a:t> : Jean-Michel Rouet</a:t>
            </a:r>
          </a:p>
          <a:p>
            <a:pPr algn="l"/>
            <a:endParaRPr lang="fr-FR" dirty="0" smtClean="0"/>
          </a:p>
          <a:p>
            <a:pPr algn="l"/>
            <a:endParaRPr lang="fr-FR" dirty="0" smtClean="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1</a:t>
            </a:fld>
            <a:endParaRPr lang="fr-FR" dirty="0"/>
          </a:p>
        </p:txBody>
      </p:sp>
      <p:pic>
        <p:nvPicPr>
          <p:cNvPr id="92161" name="Picture 1" descr="Y:\documentation\Thèse\rapportBiblio\images\logoPhilips.jpg"/>
          <p:cNvPicPr>
            <a:picLocks noChangeAspect="1" noChangeArrowheads="1"/>
          </p:cNvPicPr>
          <p:nvPr/>
        </p:nvPicPr>
        <p:blipFill>
          <a:blip r:embed="rId3" cstate="print"/>
          <a:srcRect/>
          <a:stretch>
            <a:fillRect/>
          </a:stretch>
        </p:blipFill>
        <p:spPr bwMode="auto">
          <a:xfrm>
            <a:off x="6948264" y="1844824"/>
            <a:ext cx="1665183" cy="1175966"/>
          </a:xfrm>
          <a:prstGeom prst="rect">
            <a:avLst/>
          </a:prstGeom>
          <a:noFill/>
        </p:spPr>
      </p:pic>
      <p:pic>
        <p:nvPicPr>
          <p:cNvPr id="8" name="Picture 3" descr="Y:\documentation\Thèse\rapportBiblio\pres_Images\Creatis.png"/>
          <p:cNvPicPr>
            <a:picLocks noChangeAspect="1" noChangeArrowheads="1"/>
          </p:cNvPicPr>
          <p:nvPr/>
        </p:nvPicPr>
        <p:blipFill>
          <a:blip r:embed="rId4" cstate="print"/>
          <a:srcRect/>
          <a:stretch>
            <a:fillRect/>
          </a:stretch>
        </p:blipFill>
        <p:spPr bwMode="auto">
          <a:xfrm>
            <a:off x="323528" y="2204864"/>
            <a:ext cx="1546606" cy="47429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 la correction du mouvement</a:t>
            </a:r>
            <a:endParaRPr lang="fr-FR" dirty="0"/>
          </a:p>
        </p:txBody>
      </p:sp>
      <p:sp>
        <p:nvSpPr>
          <p:cNvPr id="3" name="Espace réservé du numéro de diapositive 2"/>
          <p:cNvSpPr>
            <a:spLocks noGrp="1"/>
          </p:cNvSpPr>
          <p:nvPr>
            <p:ph type="sldNum" sz="quarter" idx="12"/>
          </p:nvPr>
        </p:nvSpPr>
        <p:spPr/>
        <p:txBody>
          <a:bodyPr/>
          <a:lstStyle/>
          <a:p>
            <a:fld id="{C150C456-2263-429F-8B62-665CEC5784CF}" type="slidenum">
              <a:rPr lang="fr-FR" smtClean="0"/>
              <a:pPr/>
              <a:t>10</a:t>
            </a:fld>
            <a:endParaRPr lang="fr-FR"/>
          </a:p>
        </p:txBody>
      </p:sp>
      <p:graphicFrame>
        <p:nvGraphicFramePr>
          <p:cNvPr id="5" name="Espace réservé du contenu 4"/>
          <p:cNvGraphicFramePr>
            <a:graphicFrameLocks noGrp="1"/>
          </p:cNvGraphicFramePr>
          <p:nvPr>
            <p:ph sz="quarter" idx="1"/>
            <p:extLst>
              <p:ext uri="{D42A27DB-BD31-4B8C-83A1-F6EECF244321}">
                <p14:modId xmlns="" xmlns:p14="http://schemas.microsoft.com/office/powerpoint/2010/main" val="1691256515"/>
              </p:ext>
            </p:extLst>
          </p:nvPr>
        </p:nvGraphicFramePr>
        <p:xfrm>
          <a:off x="457200" y="980728"/>
          <a:ext cx="8229600" cy="5287816"/>
        </p:xfrm>
        <a:graphic>
          <a:graphicData uri="http://schemas.openxmlformats.org/drawingml/2006/table">
            <a:tbl>
              <a:tblPr firstRow="1" bandRow="1">
                <a:tableStyleId>{5C22544A-7EE6-4342-B048-85BDC9FD1C3A}</a:tableStyleId>
              </a:tblPr>
              <a:tblGrid>
                <a:gridCol w="2962672"/>
                <a:gridCol w="2523728"/>
                <a:gridCol w="2743200"/>
              </a:tblGrid>
              <a:tr h="618614">
                <a:tc>
                  <a:txBody>
                    <a:bodyPr/>
                    <a:lstStyle/>
                    <a:p>
                      <a:r>
                        <a:rPr lang="fr-FR" dirty="0" smtClean="0"/>
                        <a:t>Métrique</a:t>
                      </a:r>
                      <a:endParaRPr lang="fr-FR" dirty="0"/>
                    </a:p>
                  </a:txBody>
                  <a:tcPr/>
                </a:tc>
                <a:tc>
                  <a:txBody>
                    <a:bodyPr/>
                    <a:lstStyle/>
                    <a:p>
                      <a:r>
                        <a:rPr lang="fr-FR" dirty="0" smtClean="0"/>
                        <a:t>Pendant Reconstruction</a:t>
                      </a:r>
                      <a:endParaRPr lang="fr-FR" dirty="0"/>
                    </a:p>
                  </a:txBody>
                  <a:tcPr/>
                </a:tc>
                <a:tc>
                  <a:txBody>
                    <a:bodyPr/>
                    <a:lstStyle/>
                    <a:p>
                      <a:r>
                        <a:rPr lang="fr-FR" dirty="0" smtClean="0"/>
                        <a:t>Post-Reconstruction</a:t>
                      </a:r>
                      <a:endParaRPr lang="fr-FR" dirty="0"/>
                    </a:p>
                  </a:txBody>
                  <a:tcPr/>
                </a:tc>
              </a:tr>
              <a:tr h="883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Restauration activité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i="1" dirty="0" smtClean="0"/>
                        <a:t>[Chang,2010], [</a:t>
                      </a:r>
                      <a:r>
                        <a:rPr lang="fr-FR" sz="1400" b="1" i="1" dirty="0" err="1" smtClean="0"/>
                        <a:t>Lamare</a:t>
                      </a:r>
                      <a:r>
                        <a:rPr lang="fr-FR" sz="1400" b="1" i="1" dirty="0" smtClean="0"/>
                        <a:t>,2007]</a:t>
                      </a:r>
                      <a:r>
                        <a:rPr lang="fr-FR" sz="1400" i="1" dirty="0" smtClean="0"/>
                        <a:t>, [</a:t>
                      </a:r>
                      <a:r>
                        <a:rPr lang="fr-FR" sz="1400" i="1" dirty="0" err="1" smtClean="0"/>
                        <a:t>Detorie</a:t>
                      </a:r>
                      <a:r>
                        <a:rPr lang="fr-FR" sz="1400" i="1" dirty="0" smtClean="0"/>
                        <a:t>,2008], [Bai,2009]</a:t>
                      </a:r>
                      <a:endParaRPr lang="fr-FR" sz="1400" dirty="0" smtClean="0"/>
                    </a:p>
                  </a:txBody>
                  <a:tcPr/>
                </a:tc>
                <a:tc>
                  <a:txBody>
                    <a:bodyPr/>
                    <a:lstStyle/>
                    <a:p>
                      <a:r>
                        <a:rPr lang="fr-FR" sz="1600" dirty="0" smtClean="0"/>
                        <a:t>Erreur</a:t>
                      </a:r>
                      <a:r>
                        <a:rPr lang="fr-FR" sz="1600" baseline="0" dirty="0" smtClean="0"/>
                        <a:t> de sous-estimation de l’activité :</a:t>
                      </a:r>
                    </a:p>
                    <a:p>
                      <a:r>
                        <a:rPr lang="fr-FR" baseline="0" dirty="0" smtClean="0"/>
                        <a:t>29% </a:t>
                      </a:r>
                      <a:r>
                        <a:rPr lang="fr-FR" baseline="0" dirty="0" smtClean="0">
                          <a:sym typeface="Wingdings"/>
                        </a:rPr>
                        <a:t></a:t>
                      </a:r>
                      <a:r>
                        <a:rPr lang="fr-FR" baseline="0" dirty="0" smtClean="0"/>
                        <a:t> 2.9%</a:t>
                      </a:r>
                    </a:p>
                  </a:txBody>
                  <a:tcPr/>
                </a:tc>
                <a:tc>
                  <a:txBody>
                    <a:bodyPr/>
                    <a:lstStyle/>
                    <a:p>
                      <a:endParaRPr lang="fr-FR" dirty="0" smtClean="0"/>
                    </a:p>
                    <a:p>
                      <a:endParaRPr lang="fr-FR" dirty="0" smtClean="0"/>
                    </a:p>
                    <a:p>
                      <a:r>
                        <a:rPr lang="fr-FR" baseline="0" dirty="0" smtClean="0"/>
                        <a:t>29% </a:t>
                      </a:r>
                      <a:r>
                        <a:rPr lang="fr-FR" baseline="0" dirty="0" smtClean="0">
                          <a:sym typeface="Wingdings"/>
                        </a:rPr>
                        <a:t></a:t>
                      </a:r>
                      <a:r>
                        <a:rPr lang="fr-FR" baseline="0" dirty="0" smtClean="0"/>
                        <a:t> 1.7 %</a:t>
                      </a:r>
                    </a:p>
                  </a:txBody>
                  <a:tcPr/>
                </a:tc>
              </a:tr>
              <a:tr h="1060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Visualisation des profils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i="1" dirty="0" smtClean="0"/>
                        <a:t>[Chang2010], [Thielemans2006], [Lamare2007], [Dawood,2008], [</a:t>
                      </a:r>
                      <a:r>
                        <a:rPr lang="fr-FR" sz="1400" b="1" i="1" dirty="0" err="1" smtClean="0"/>
                        <a:t>Qiao</a:t>
                      </a:r>
                      <a:r>
                        <a:rPr lang="fr-FR" sz="1400" b="1" i="1" dirty="0" smtClean="0"/>
                        <a:t>,2006]</a:t>
                      </a:r>
                      <a:r>
                        <a:rPr lang="fr-FR" sz="1400" i="1" dirty="0" smtClean="0"/>
                        <a:t> </a:t>
                      </a:r>
                      <a:endParaRPr lang="fr-FR" sz="1400" dirty="0" smtClean="0"/>
                    </a:p>
                  </a:txBody>
                  <a:tcPr/>
                </a:tc>
                <a:tc>
                  <a:txBody>
                    <a:bodyPr/>
                    <a:lstStyle/>
                    <a:p>
                      <a:endParaRPr lang="fr-FR" dirty="0"/>
                    </a:p>
                  </a:txBody>
                  <a:tcPr/>
                </a:tc>
                <a:tc>
                  <a:txBody>
                    <a:bodyPr/>
                    <a:lstStyle/>
                    <a:p>
                      <a:endParaRPr lang="fr-FR" dirty="0"/>
                    </a:p>
                  </a:txBody>
                  <a:tcPr/>
                </a:tc>
              </a:tr>
              <a:tr h="1148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Restauration volume &amp; position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i="1" dirty="0" smtClean="0"/>
                        <a:t>[Chang,2010], </a:t>
                      </a:r>
                      <a:r>
                        <a:rPr lang="fr-FR" sz="1400" b="1" i="1" dirty="0" smtClean="0">
                          <a:solidFill>
                            <a:schemeClr val="accent3">
                              <a:lumMod val="50000"/>
                            </a:schemeClr>
                          </a:solidFill>
                        </a:rPr>
                        <a:t>[Bai,2009]</a:t>
                      </a:r>
                      <a:r>
                        <a:rPr lang="fr-FR" sz="1400" i="1" dirty="0" smtClean="0"/>
                        <a:t>, </a:t>
                      </a:r>
                      <a:r>
                        <a:rPr lang="fr-FR" sz="1400" i="1" dirty="0" smtClean="0">
                          <a:solidFill>
                            <a:schemeClr val="accent6"/>
                          </a:solidFill>
                        </a:rPr>
                        <a:t>[</a:t>
                      </a:r>
                      <a:r>
                        <a:rPr lang="fr-FR" sz="1400" b="1" i="1" dirty="0" err="1" smtClean="0">
                          <a:solidFill>
                            <a:schemeClr val="accent6"/>
                          </a:solidFill>
                        </a:rPr>
                        <a:t>Lamare</a:t>
                      </a:r>
                      <a:r>
                        <a:rPr lang="fr-FR" sz="1400" b="1" i="1" dirty="0" smtClean="0">
                          <a:solidFill>
                            <a:schemeClr val="accent6"/>
                          </a:solidFill>
                        </a:rPr>
                        <a:t>,2007]</a:t>
                      </a:r>
                      <a:r>
                        <a:rPr lang="fr-FR" sz="1400" i="1" dirty="0" smtClean="0"/>
                        <a:t>, [</a:t>
                      </a:r>
                      <a:r>
                        <a:rPr lang="fr-FR" sz="1400" i="1" dirty="0" err="1" smtClean="0"/>
                        <a:t>Nehmeh</a:t>
                      </a:r>
                      <a:r>
                        <a:rPr lang="fr-FR" sz="1400" i="1" dirty="0" smtClean="0"/>
                        <a:t>,2002]</a:t>
                      </a:r>
                      <a:endParaRPr lang="fr-F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accent6"/>
                          </a:solidFill>
                        </a:rPr>
                        <a:t>Erreur sur le diamètre : 49% </a:t>
                      </a:r>
                      <a:r>
                        <a:rPr lang="fr-FR" baseline="0" dirty="0" smtClean="0">
                          <a:solidFill>
                            <a:schemeClr val="accent6"/>
                          </a:solidFill>
                          <a:sym typeface="Wingdings"/>
                        </a:rPr>
                        <a:t> </a:t>
                      </a:r>
                      <a:r>
                        <a:rPr lang="fr-FR" dirty="0" smtClean="0">
                          <a:solidFill>
                            <a:schemeClr val="accent6"/>
                          </a:solidFill>
                        </a:rPr>
                        <a:t>5%</a:t>
                      </a:r>
                    </a:p>
                    <a:p>
                      <a:endParaRPr lang="fr-FR" dirty="0">
                        <a:solidFill>
                          <a:schemeClr val="accent3">
                            <a:lumMod val="50000"/>
                          </a:schemeClr>
                        </a:solidFill>
                      </a:endParaRPr>
                    </a:p>
                  </a:txBody>
                  <a:tcPr/>
                </a:tc>
                <a:tc>
                  <a:txBody>
                    <a:bodyPr/>
                    <a:lstStyle/>
                    <a:p>
                      <a:r>
                        <a:rPr lang="fr-FR" dirty="0" smtClean="0">
                          <a:solidFill>
                            <a:schemeClr val="accent3">
                              <a:lumMod val="50000"/>
                            </a:schemeClr>
                          </a:solidFill>
                        </a:rPr>
                        <a:t>Erreur moyenne</a:t>
                      </a:r>
                      <a:r>
                        <a:rPr lang="fr-FR" baseline="0" dirty="0" smtClean="0">
                          <a:solidFill>
                            <a:schemeClr val="accent3">
                              <a:lumMod val="50000"/>
                            </a:schemeClr>
                          </a:solidFill>
                        </a:rPr>
                        <a:t> sur le diamètre </a:t>
                      </a:r>
                      <a:r>
                        <a:rPr lang="fr-FR" dirty="0" smtClean="0">
                          <a:solidFill>
                            <a:schemeClr val="accent3">
                              <a:lumMod val="50000"/>
                            </a:schemeClr>
                          </a:solidFill>
                        </a:rPr>
                        <a:t>: </a:t>
                      </a:r>
                    </a:p>
                    <a:p>
                      <a:r>
                        <a:rPr lang="fr-FR" dirty="0" smtClean="0">
                          <a:solidFill>
                            <a:schemeClr val="accent3">
                              <a:lumMod val="50000"/>
                            </a:schemeClr>
                          </a:solidFill>
                        </a:rPr>
                        <a:t>36%</a:t>
                      </a:r>
                      <a:r>
                        <a:rPr lang="fr-FR" baseline="0" dirty="0" smtClean="0">
                          <a:solidFill>
                            <a:schemeClr val="accent3">
                              <a:lumMod val="50000"/>
                            </a:schemeClr>
                          </a:solidFill>
                        </a:rPr>
                        <a:t> </a:t>
                      </a:r>
                      <a:r>
                        <a:rPr lang="fr-FR" baseline="0" dirty="0" smtClean="0">
                          <a:solidFill>
                            <a:schemeClr val="accent3">
                              <a:lumMod val="50000"/>
                            </a:schemeClr>
                          </a:solidFill>
                          <a:sym typeface="Wingdings"/>
                        </a:rPr>
                        <a:t> </a:t>
                      </a:r>
                      <a:r>
                        <a:rPr lang="fr-FR" dirty="0" smtClean="0">
                          <a:solidFill>
                            <a:schemeClr val="accent3">
                              <a:lumMod val="50000"/>
                            </a:schemeClr>
                          </a:solidFill>
                        </a:rPr>
                        <a:t>13%</a:t>
                      </a:r>
                      <a:endParaRPr lang="fr-FR" dirty="0"/>
                    </a:p>
                  </a:txBody>
                  <a:tcPr/>
                </a:tc>
              </a:tr>
              <a:tr h="883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Rapport signal / bruit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i="1" dirty="0" smtClean="0"/>
                        <a:t>[Chang,2010], [</a:t>
                      </a:r>
                      <a:r>
                        <a:rPr lang="fr-FR" sz="1400" b="1" i="1" dirty="0" smtClean="0"/>
                        <a:t>Bai,2009]</a:t>
                      </a:r>
                      <a:r>
                        <a:rPr lang="fr-FR" sz="1400" i="1" dirty="0" smtClean="0"/>
                        <a:t>,</a:t>
                      </a:r>
                      <a:r>
                        <a:rPr lang="fr-FR" sz="1400" i="1" baseline="0" dirty="0" smtClean="0"/>
                        <a:t> [</a:t>
                      </a:r>
                      <a:r>
                        <a:rPr lang="fr-FR" sz="1400" i="1" baseline="0" dirty="0" err="1" smtClean="0"/>
                        <a:t>Qiao</a:t>
                      </a:r>
                      <a:r>
                        <a:rPr lang="fr-FR" sz="1400" i="1" baseline="0" dirty="0" smtClean="0"/>
                        <a:t>,2006]</a:t>
                      </a:r>
                      <a:endParaRPr lang="fr-FR" sz="1400" dirty="0" smtClean="0"/>
                    </a:p>
                  </a:txBody>
                  <a:tcPr/>
                </a:tc>
                <a:tc>
                  <a:txBody>
                    <a:bodyPr/>
                    <a:lstStyle/>
                    <a:p>
                      <a:pPr>
                        <a:tabLst>
                          <a:tab pos="1069975" algn="l"/>
                        </a:tabLst>
                      </a:pPr>
                      <a:endParaRPr lang="fr-FR" dirty="0"/>
                    </a:p>
                  </a:txBody>
                  <a:tcPr/>
                </a:tc>
                <a:tc>
                  <a:txBody>
                    <a:bodyPr/>
                    <a:lstStyle/>
                    <a:p>
                      <a:pPr>
                        <a:tabLst>
                          <a:tab pos="1069975" algn="l"/>
                        </a:tabLst>
                      </a:pPr>
                      <a:r>
                        <a:rPr lang="fr-FR" baseline="0" dirty="0" smtClean="0"/>
                        <a:t>non corr.     : 18.08, corrigées    :18.16 </a:t>
                      </a:r>
                    </a:p>
                    <a:p>
                      <a:pPr>
                        <a:tabLst>
                          <a:tab pos="1069975" algn="l"/>
                        </a:tabLst>
                      </a:pPr>
                      <a:r>
                        <a:rPr lang="fr-FR" baseline="0" dirty="0" smtClean="0"/>
                        <a:t>Statiques    : 17.67</a:t>
                      </a:r>
                      <a:endParaRPr lang="fr-FR" dirty="0" smtClean="0"/>
                    </a:p>
                  </a:txBody>
                  <a:tcPr/>
                </a:tc>
              </a:tr>
              <a:tr h="589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Observateur de </a:t>
                      </a:r>
                      <a:r>
                        <a:rPr lang="fr-FR" sz="1800" dirty="0" err="1" smtClean="0"/>
                        <a:t>Hotelling</a:t>
                      </a:r>
                      <a:r>
                        <a:rPr lang="fr-FR"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i="1" u="none" dirty="0" smtClean="0"/>
                        <a:t>[Thielemans,2006]</a:t>
                      </a:r>
                      <a:endParaRPr lang="fr-FR" sz="1600" u="none" dirty="0" smtClean="0"/>
                    </a:p>
                  </a:txBody>
                  <a:tcPr/>
                </a:tc>
                <a:tc>
                  <a:txBody>
                    <a:bodyPr/>
                    <a:lstStyle/>
                    <a:p>
                      <a:endParaRPr lang="fr-FR" dirty="0"/>
                    </a:p>
                  </a:txBody>
                  <a:tcPr/>
                </a:tc>
                <a:tc>
                  <a:txBody>
                    <a:bodyPr/>
                    <a:lstStyle/>
                    <a:p>
                      <a:endParaRPr lang="fr-FR" dirty="0"/>
                    </a:p>
                  </a:txBody>
                  <a:tcPr/>
                </a:tc>
              </a:tr>
            </a:tbl>
          </a:graphicData>
        </a:graphic>
      </p:graphicFrame>
      <p:pic>
        <p:nvPicPr>
          <p:cNvPr id="18" name="Picture 2" descr="Y:\documentation\Thèse\rapportBiblio\pres_Images\quaioProfils.png"/>
          <p:cNvPicPr>
            <a:picLocks noChangeAspect="1" noChangeArrowheads="1"/>
          </p:cNvPicPr>
          <p:nvPr/>
        </p:nvPicPr>
        <p:blipFill>
          <a:blip r:embed="rId3" cstate="print"/>
          <a:srcRect l="2835" t="5948" r="6329" b="9087"/>
          <a:stretch>
            <a:fillRect/>
          </a:stretch>
        </p:blipFill>
        <p:spPr bwMode="auto">
          <a:xfrm>
            <a:off x="3995936" y="2564904"/>
            <a:ext cx="1342589" cy="1005685"/>
          </a:xfrm>
          <a:prstGeom prst="rect">
            <a:avLst/>
          </a:prstGeom>
          <a:solidFill>
            <a:schemeClr val="bg1"/>
          </a:solidFill>
        </p:spPr>
      </p:pic>
      <p:grpSp>
        <p:nvGrpSpPr>
          <p:cNvPr id="23" name="Groupe 22"/>
          <p:cNvGrpSpPr/>
          <p:nvPr/>
        </p:nvGrpSpPr>
        <p:grpSpPr>
          <a:xfrm>
            <a:off x="2483768" y="2132856"/>
            <a:ext cx="3954463" cy="3054107"/>
            <a:chOff x="1043608" y="1412776"/>
            <a:chExt cx="3954463" cy="3054107"/>
          </a:xfrm>
        </p:grpSpPr>
        <p:pic>
          <p:nvPicPr>
            <p:cNvPr id="14" name="Image 13" descr="CHO.png"/>
            <p:cNvPicPr>
              <a:picLocks noChangeAspect="1"/>
            </p:cNvPicPr>
            <p:nvPr/>
          </p:nvPicPr>
          <p:blipFill>
            <a:blip r:embed="rId4" cstate="print"/>
            <a:stretch>
              <a:fillRect/>
            </a:stretch>
          </p:blipFill>
          <p:spPr>
            <a:xfrm>
              <a:off x="1043608" y="1412776"/>
              <a:ext cx="3954463" cy="3054107"/>
            </a:xfrm>
            <a:prstGeom prst="rect">
              <a:avLst/>
            </a:prstGeom>
          </p:spPr>
        </p:pic>
        <p:sp>
          <p:nvSpPr>
            <p:cNvPr id="15" name="Rectangle 14"/>
            <p:cNvSpPr/>
            <p:nvPr/>
          </p:nvSpPr>
          <p:spPr>
            <a:xfrm>
              <a:off x="1907704" y="3501008"/>
              <a:ext cx="2185214" cy="369332"/>
            </a:xfrm>
            <a:prstGeom prst="rect">
              <a:avLst/>
            </a:prstGeom>
          </p:spPr>
          <p:txBody>
            <a:bodyPr wrap="none">
              <a:spAutoFit/>
            </a:bodyPr>
            <a:lstStyle/>
            <a:p>
              <a:r>
                <a:rPr lang="fr-FR" b="1" dirty="0" smtClean="0">
                  <a:solidFill>
                    <a:schemeClr val="accent1"/>
                  </a:solidFill>
                </a:rPr>
                <a:t>[Thielemans,2006]</a:t>
              </a:r>
              <a:endParaRPr lang="fr-FR" dirty="0"/>
            </a:p>
          </p:txBody>
        </p:sp>
      </p:grpSp>
      <p:pic>
        <p:nvPicPr>
          <p:cNvPr id="28" name="Image 27" descr="CHO.png"/>
          <p:cNvPicPr>
            <a:picLocks noChangeAspect="1"/>
          </p:cNvPicPr>
          <p:nvPr/>
        </p:nvPicPr>
        <p:blipFill>
          <a:blip r:embed="rId4" cstate="print"/>
          <a:stretch>
            <a:fillRect/>
          </a:stretch>
        </p:blipFill>
        <p:spPr>
          <a:xfrm>
            <a:off x="4244415" y="5517232"/>
            <a:ext cx="903649" cy="785619"/>
          </a:xfrm>
          <a:prstGeom prst="rect">
            <a:avLst/>
          </a:prstGeom>
        </p:spPr>
      </p:pic>
      <p:grpSp>
        <p:nvGrpSpPr>
          <p:cNvPr id="30" name="Groupe 29"/>
          <p:cNvGrpSpPr/>
          <p:nvPr/>
        </p:nvGrpSpPr>
        <p:grpSpPr>
          <a:xfrm>
            <a:off x="1331640" y="2204864"/>
            <a:ext cx="7200800" cy="2592288"/>
            <a:chOff x="1403647" y="980726"/>
            <a:chExt cx="7200799" cy="2592287"/>
          </a:xfrm>
        </p:grpSpPr>
        <p:grpSp>
          <p:nvGrpSpPr>
            <p:cNvPr id="31" name="Groupe 30"/>
            <p:cNvGrpSpPr/>
            <p:nvPr/>
          </p:nvGrpSpPr>
          <p:grpSpPr>
            <a:xfrm>
              <a:off x="1403647" y="980726"/>
              <a:ext cx="7200799" cy="2592287"/>
              <a:chOff x="1403647" y="2420886"/>
              <a:chExt cx="7200799" cy="2592287"/>
            </a:xfrm>
          </p:grpSpPr>
          <p:sp>
            <p:nvSpPr>
              <p:cNvPr id="33" name="Rectangle 32"/>
              <p:cNvSpPr/>
              <p:nvPr/>
            </p:nvSpPr>
            <p:spPr>
              <a:xfrm>
                <a:off x="1403647" y="2420886"/>
                <a:ext cx="7200799" cy="25922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2" descr="Y:\documentation\Thèse\rapportBiblio\pres_Images\quaioProfils.png"/>
              <p:cNvPicPr>
                <a:picLocks noChangeAspect="1" noChangeArrowheads="1"/>
              </p:cNvPicPr>
              <p:nvPr/>
            </p:nvPicPr>
            <p:blipFill>
              <a:blip r:embed="rId3" cstate="print"/>
              <a:srcRect l="2835" t="5948" r="6329" b="9087"/>
              <a:stretch>
                <a:fillRect/>
              </a:stretch>
            </p:blipFill>
            <p:spPr bwMode="auto">
              <a:xfrm>
                <a:off x="1547664" y="2492896"/>
                <a:ext cx="3169071" cy="2373837"/>
              </a:xfrm>
              <a:prstGeom prst="rect">
                <a:avLst/>
              </a:prstGeom>
              <a:solidFill>
                <a:schemeClr val="bg1"/>
              </a:solidFill>
            </p:spPr>
          </p:pic>
          <p:sp>
            <p:nvSpPr>
              <p:cNvPr id="35" name="ZoneTexte 34"/>
              <p:cNvSpPr txBox="1"/>
              <p:nvPr/>
            </p:nvSpPr>
            <p:spPr>
              <a:xfrm>
                <a:off x="4716016" y="2900461"/>
                <a:ext cx="3815705" cy="923330"/>
              </a:xfrm>
              <a:prstGeom prst="rect">
                <a:avLst/>
              </a:prstGeom>
              <a:solidFill>
                <a:schemeClr val="bg1"/>
              </a:solidFill>
            </p:spPr>
            <p:txBody>
              <a:bodyPr wrap="square" rtlCol="0">
                <a:spAutoFit/>
              </a:bodyPr>
              <a:lstStyle/>
              <a:p>
                <a:r>
                  <a:rPr lang="fr-FR" dirty="0" smtClean="0"/>
                  <a:t>     : non corrigée</a:t>
                </a:r>
              </a:p>
              <a:p>
                <a:r>
                  <a:rPr lang="fr-FR" dirty="0" smtClean="0"/>
                  <a:t>     : correction Post-Reconstruction</a:t>
                </a:r>
              </a:p>
              <a:p>
                <a:r>
                  <a:rPr lang="fr-FR" dirty="0" smtClean="0"/>
                  <a:t>     : Statique</a:t>
                </a:r>
                <a:endParaRPr lang="fr-FR" dirty="0"/>
              </a:p>
            </p:txBody>
          </p:sp>
          <p:cxnSp>
            <p:nvCxnSpPr>
              <p:cNvPr id="36" name="Connecteur droit 35"/>
              <p:cNvCxnSpPr/>
              <p:nvPr/>
            </p:nvCxnSpPr>
            <p:spPr>
              <a:xfrm>
                <a:off x="4788024" y="3110524"/>
                <a:ext cx="288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798415" y="3398556"/>
                <a:ext cx="288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788024" y="3645024"/>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5364088" y="2780928"/>
              <a:ext cx="1428596" cy="369332"/>
            </a:xfrm>
            <a:prstGeom prst="rect">
              <a:avLst/>
            </a:prstGeom>
          </p:spPr>
          <p:txBody>
            <a:bodyPr wrap="none">
              <a:spAutoFit/>
            </a:bodyPr>
            <a:lstStyle/>
            <a:p>
              <a:r>
                <a:rPr lang="fr-FR" b="1" dirty="0" smtClean="0">
                  <a:solidFill>
                    <a:schemeClr val="accent1"/>
                  </a:solidFill>
                </a:rPr>
                <a:t>[</a:t>
              </a:r>
              <a:r>
                <a:rPr lang="fr-FR" b="1" dirty="0" err="1" smtClean="0">
                  <a:solidFill>
                    <a:schemeClr val="accent1"/>
                  </a:solidFill>
                </a:rPr>
                <a:t>Qiao</a:t>
              </a:r>
              <a:r>
                <a:rPr lang="fr-FR" b="1" dirty="0" smtClean="0">
                  <a:solidFill>
                    <a:schemeClr val="accent1"/>
                  </a:solidFill>
                </a:rPr>
                <a:t>,2006]</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11</a:t>
            </a:fld>
            <a:endParaRPr lang="fr-FR"/>
          </a:p>
        </p:txBody>
      </p:sp>
      <p:sp>
        <p:nvSpPr>
          <p:cNvPr id="3" name="Espace réservé du contenu 2"/>
          <p:cNvSpPr>
            <a:spLocks noGrp="1"/>
          </p:cNvSpPr>
          <p:nvPr>
            <p:ph sz="quarter" idx="1"/>
          </p:nvPr>
        </p:nvSpPr>
        <p:spPr/>
        <p:txBody>
          <a:bodyPr>
            <a:normAutofit/>
          </a:bodyPr>
          <a:lstStyle/>
          <a:p>
            <a:r>
              <a:rPr lang="fr-FR" dirty="0" smtClean="0">
                <a:solidFill>
                  <a:schemeClr val="bg1">
                    <a:lumMod val="85000"/>
                  </a:schemeClr>
                </a:solidFill>
              </a:rPr>
              <a:t>Contexte</a:t>
            </a:r>
          </a:p>
          <a:p>
            <a:r>
              <a:rPr lang="fr-FR" dirty="0" smtClean="0"/>
              <a:t>Présentation de notre approche</a:t>
            </a:r>
          </a:p>
          <a:p>
            <a:pPr lvl="1"/>
            <a:r>
              <a:rPr lang="fr-FR" dirty="0" smtClean="0"/>
              <a:t>Schéma général</a:t>
            </a:r>
          </a:p>
          <a:p>
            <a:pPr lvl="1"/>
            <a:r>
              <a:rPr lang="fr-FR" dirty="0" smtClean="0"/>
              <a:t>Justification des choix méthodologiques</a:t>
            </a:r>
          </a:p>
          <a:p>
            <a:r>
              <a:rPr lang="fr-FR" dirty="0" smtClean="0">
                <a:solidFill>
                  <a:schemeClr val="bg1">
                    <a:lumMod val="85000"/>
                  </a:schemeClr>
                </a:solidFill>
              </a:rPr>
              <a:t>Travail réalisé</a:t>
            </a:r>
          </a:p>
          <a:p>
            <a:r>
              <a:rPr lang="fr-FR" dirty="0" smtClean="0">
                <a:solidFill>
                  <a:schemeClr val="bg1">
                    <a:lumMod val="85000"/>
                  </a:schemeClr>
                </a:solidFill>
              </a:rPr>
              <a:t>Résultats</a:t>
            </a:r>
          </a:p>
          <a:p>
            <a:r>
              <a:rPr lang="fr-FR" dirty="0" smtClean="0">
                <a:solidFill>
                  <a:schemeClr val="bg1">
                    <a:lumMod val="85000"/>
                  </a:schemeClr>
                </a:solidFill>
              </a:rPr>
              <a:t>Conclusion et perspectives</a:t>
            </a:r>
          </a:p>
          <a:p>
            <a:pPr lvl="1"/>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approche</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12</a:t>
            </a:fld>
            <a:endParaRPr lang="fr-FR"/>
          </a:p>
        </p:txBody>
      </p:sp>
      <p:sp>
        <p:nvSpPr>
          <p:cNvPr id="93" name="Rectangle 92"/>
          <p:cNvSpPr/>
          <p:nvPr/>
        </p:nvSpPr>
        <p:spPr>
          <a:xfrm>
            <a:off x="1311055" y="1571357"/>
            <a:ext cx="1175684"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Images TDM de patients</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4" name="Rectangle 93"/>
          <p:cNvSpPr/>
          <p:nvPr/>
        </p:nvSpPr>
        <p:spPr>
          <a:xfrm>
            <a:off x="1311055" y="2178791"/>
            <a:ext cx="1175684" cy="44177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Modèle de patient</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5" name="Rectangle 94"/>
          <p:cNvSpPr/>
          <p:nvPr/>
        </p:nvSpPr>
        <p:spPr>
          <a:xfrm>
            <a:off x="2839445" y="2068349"/>
            <a:ext cx="1410821" cy="66265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ysClr val="window" lastClr="FFFFFF"/>
                </a:solidFill>
                <a:effectLst/>
                <a:uLnTx/>
                <a:uFillTx/>
                <a:latin typeface="Calibri"/>
                <a:ea typeface="+mn-ea"/>
                <a:cs typeface="+mn-cs"/>
              </a:rPr>
              <a:t>Fantômes</a:t>
            </a: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7" name="ZoneTexte 96"/>
          <p:cNvSpPr txBox="1"/>
          <p:nvPr/>
        </p:nvSpPr>
        <p:spPr>
          <a:xfrm>
            <a:off x="1075918" y="963923"/>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1. Modèles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98" name="Connecteur droit 97"/>
          <p:cNvCxnSpPr/>
          <p:nvPr/>
        </p:nvCxnSpPr>
        <p:spPr>
          <a:xfrm rot="5400000">
            <a:off x="3332882" y="2234013"/>
            <a:ext cx="2540180" cy="0"/>
          </a:xfrm>
          <a:prstGeom prst="line">
            <a:avLst/>
          </a:prstGeom>
          <a:noFill/>
          <a:ln w="9525" cap="flat" cmpd="sng" algn="ctr">
            <a:solidFill>
              <a:srgbClr val="4F81BD">
                <a:shade val="95000"/>
                <a:satMod val="105000"/>
              </a:srgbClr>
            </a:solidFill>
            <a:prstDash val="solid"/>
          </a:ln>
          <a:effectLst/>
        </p:spPr>
      </p:cxnSp>
      <p:sp>
        <p:nvSpPr>
          <p:cNvPr id="99" name="ZoneTexte 98"/>
          <p:cNvSpPr txBox="1"/>
          <p:nvPr/>
        </p:nvSpPr>
        <p:spPr>
          <a:xfrm>
            <a:off x="4779324" y="963923"/>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2. Simulations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101" name="Connecteur droit avec flèche 100"/>
          <p:cNvCxnSpPr>
            <a:stCxn id="93" idx="2"/>
            <a:endCxn id="94" idx="0"/>
          </p:cNvCxnSpPr>
          <p:nvPr/>
        </p:nvCxnSpPr>
        <p:spPr>
          <a:xfrm rot="5400000">
            <a:off x="1788455" y="2068309"/>
            <a:ext cx="220885" cy="1307"/>
          </a:xfrm>
          <a:prstGeom prst="straightConnector1">
            <a:avLst/>
          </a:prstGeom>
          <a:noFill/>
          <a:ln w="25400" cap="flat" cmpd="sng" algn="ctr">
            <a:solidFill>
              <a:srgbClr val="4F81BD">
                <a:shade val="95000"/>
                <a:satMod val="105000"/>
              </a:srgbClr>
            </a:solidFill>
            <a:prstDash val="solid"/>
            <a:tailEnd type="arrow"/>
          </a:ln>
          <a:effectLst/>
        </p:spPr>
      </p:cxnSp>
      <p:sp>
        <p:nvSpPr>
          <p:cNvPr id="102" name="Rectangle 101"/>
          <p:cNvSpPr/>
          <p:nvPr/>
        </p:nvSpPr>
        <p:spPr>
          <a:xfrm>
            <a:off x="971600" y="2951890"/>
            <a:ext cx="1008112"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Lésions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synthétiques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3" name="Connecteur droit avec flèche 102"/>
          <p:cNvCxnSpPr>
            <a:stCxn id="102" idx="0"/>
            <a:endCxn id="94" idx="2"/>
          </p:cNvCxnSpPr>
          <p:nvPr/>
        </p:nvCxnSpPr>
        <p:spPr>
          <a:xfrm flipV="1">
            <a:off x="1475656" y="2620561"/>
            <a:ext cx="423241" cy="331329"/>
          </a:xfrm>
          <a:prstGeom prst="straightConnector1">
            <a:avLst/>
          </a:prstGeom>
          <a:noFill/>
          <a:ln w="25400" cap="flat" cmpd="sng" algn="ctr">
            <a:solidFill>
              <a:srgbClr val="4F81BD">
                <a:shade val="95000"/>
                <a:satMod val="105000"/>
              </a:srgbClr>
            </a:solidFill>
            <a:prstDash val="solid"/>
            <a:tailEnd type="arrow"/>
          </a:ln>
          <a:effectLst/>
        </p:spPr>
      </p:cxnSp>
      <p:cxnSp>
        <p:nvCxnSpPr>
          <p:cNvPr id="104" name="Connecteur droit avec flèche 103"/>
          <p:cNvCxnSpPr>
            <a:stCxn id="94" idx="3"/>
            <a:endCxn id="95" idx="1"/>
          </p:cNvCxnSpPr>
          <p:nvPr/>
        </p:nvCxnSpPr>
        <p:spPr>
          <a:xfrm>
            <a:off x="2486740" y="2399677"/>
            <a:ext cx="352705" cy="1228"/>
          </a:xfrm>
          <a:prstGeom prst="straightConnector1">
            <a:avLst/>
          </a:prstGeom>
          <a:noFill/>
          <a:ln w="25400" cap="flat" cmpd="sng" algn="ctr">
            <a:solidFill>
              <a:srgbClr val="4F81BD">
                <a:shade val="95000"/>
                <a:satMod val="105000"/>
              </a:srgbClr>
            </a:solidFill>
            <a:prstDash val="solid"/>
            <a:tailEnd type="arrow"/>
          </a:ln>
          <a:effectLst/>
        </p:spPr>
      </p:cxnSp>
      <p:cxnSp>
        <p:nvCxnSpPr>
          <p:cNvPr id="105" name="Connecteur droit 104"/>
          <p:cNvCxnSpPr/>
          <p:nvPr/>
        </p:nvCxnSpPr>
        <p:spPr>
          <a:xfrm>
            <a:off x="1134703" y="3780209"/>
            <a:ext cx="6995323" cy="0"/>
          </a:xfrm>
          <a:prstGeom prst="line">
            <a:avLst/>
          </a:prstGeom>
          <a:noFill/>
          <a:ln w="38100" cap="flat" cmpd="sng" algn="ctr">
            <a:solidFill>
              <a:srgbClr val="8064A2"/>
            </a:solidFill>
            <a:prstDash val="solid"/>
          </a:ln>
          <a:effectLst>
            <a:outerShdw blurRad="40000" dist="23000" dir="5400000" rotWithShape="0">
              <a:srgbClr val="000000">
                <a:alpha val="35000"/>
              </a:srgbClr>
            </a:outerShdw>
          </a:effectLst>
        </p:spPr>
      </p:cxnSp>
      <p:sp>
        <p:nvSpPr>
          <p:cNvPr id="106" name="Rectangle 105"/>
          <p:cNvSpPr/>
          <p:nvPr/>
        </p:nvSpPr>
        <p:spPr>
          <a:xfrm>
            <a:off x="958350" y="5436848"/>
            <a:ext cx="881763" cy="49699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ysClr val="window" lastClr="FFFFFF"/>
                </a:solidFill>
                <a:effectLst/>
                <a:uLnTx/>
                <a:uFillTx/>
                <a:latin typeface="Calibri"/>
                <a:ea typeface="+mn-ea"/>
                <a:cs typeface="+mn-cs"/>
              </a:rPr>
              <a:t>Estimation du mouvement</a:t>
            </a:r>
            <a:endParaRPr kumimoji="0" lang="fr-FR" sz="105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7" name="ZoneTexte 106"/>
          <p:cNvSpPr txBox="1"/>
          <p:nvPr/>
        </p:nvSpPr>
        <p:spPr>
          <a:xfrm>
            <a:off x="1075918" y="3835431"/>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3. Correction du mouvement respiratoire</a:t>
            </a:r>
            <a:endParaRPr kumimoji="0" lang="fr-FR" sz="1800" b="0" i="0" u="none" strike="noStrike" kern="0" cap="none" spc="0" normalizeH="0" baseline="0" noProof="0" dirty="0">
              <a:ln>
                <a:noFill/>
              </a:ln>
              <a:solidFill>
                <a:sysClr val="windowText" lastClr="000000"/>
              </a:solidFill>
              <a:effectLst/>
              <a:uLnTx/>
              <a:uFillTx/>
            </a:endParaRPr>
          </a:p>
        </p:txBody>
      </p:sp>
      <p:sp>
        <p:nvSpPr>
          <p:cNvPr id="108" name="Rectangle 107"/>
          <p:cNvSpPr/>
          <p:nvPr/>
        </p:nvSpPr>
        <p:spPr>
          <a:xfrm>
            <a:off x="2134034" y="5436848"/>
            <a:ext cx="881763" cy="49699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Correction du mouvement</a:t>
            </a:r>
            <a:endParaRPr kumimoji="0" lang="fr-FR" sz="10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9" name="Connecteur droit avec flèche 108"/>
          <p:cNvCxnSpPr>
            <a:stCxn id="106" idx="3"/>
            <a:endCxn id="108" idx="1"/>
          </p:cNvCxnSpPr>
          <p:nvPr/>
        </p:nvCxnSpPr>
        <p:spPr>
          <a:xfrm>
            <a:off x="1840113" y="5685344"/>
            <a:ext cx="293921" cy="1228"/>
          </a:xfrm>
          <a:prstGeom prst="straightConnector1">
            <a:avLst/>
          </a:prstGeom>
          <a:noFill/>
          <a:ln w="25400" cap="flat" cmpd="sng" algn="ctr">
            <a:solidFill>
              <a:srgbClr val="4F81BD">
                <a:shade val="95000"/>
                <a:satMod val="105000"/>
              </a:srgbClr>
            </a:solidFill>
            <a:prstDash val="solid"/>
            <a:tailEnd type="arrow"/>
          </a:ln>
          <a:effectLst/>
        </p:spPr>
      </p:cxnSp>
      <p:sp>
        <p:nvSpPr>
          <p:cNvPr id="110" name="ZoneTexte 109"/>
          <p:cNvSpPr txBox="1"/>
          <p:nvPr/>
        </p:nvSpPr>
        <p:spPr>
          <a:xfrm>
            <a:off x="4779324" y="3835431"/>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4. Estimation des performances</a:t>
            </a:r>
            <a:endParaRPr kumimoji="0" lang="fr-FR" sz="1800" b="0" i="0" u="none" strike="noStrike" kern="0" cap="none" spc="0" normalizeH="0" baseline="0" noProof="0" dirty="0">
              <a:ln>
                <a:noFill/>
              </a:ln>
              <a:solidFill>
                <a:sysClr val="windowText" lastClr="000000"/>
              </a:solidFill>
              <a:effectLst/>
              <a:uLnTx/>
              <a:uFillTx/>
            </a:endParaRPr>
          </a:p>
        </p:txBody>
      </p:sp>
      <p:sp>
        <p:nvSpPr>
          <p:cNvPr id="111" name="Flèche droite 110"/>
          <p:cNvSpPr/>
          <p:nvPr/>
        </p:nvSpPr>
        <p:spPr>
          <a:xfrm>
            <a:off x="4355976" y="2204864"/>
            <a:ext cx="529058" cy="27610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5" name="Connecteur droit avec flèche 114"/>
          <p:cNvCxnSpPr>
            <a:stCxn id="49" idx="3"/>
            <a:endCxn id="51" idx="1"/>
          </p:cNvCxnSpPr>
          <p:nvPr/>
        </p:nvCxnSpPr>
        <p:spPr>
          <a:xfrm flipV="1">
            <a:off x="6228184" y="2240868"/>
            <a:ext cx="360040" cy="108012"/>
          </a:xfrm>
          <a:prstGeom prst="straightConnector1">
            <a:avLst/>
          </a:prstGeom>
          <a:noFill/>
          <a:ln w="25400" cap="flat" cmpd="sng" algn="ctr">
            <a:solidFill>
              <a:srgbClr val="4F81BD">
                <a:shade val="95000"/>
                <a:satMod val="105000"/>
              </a:srgbClr>
            </a:solidFill>
            <a:prstDash val="solid"/>
            <a:tailEnd type="arrow"/>
          </a:ln>
          <a:effectLst/>
        </p:spPr>
      </p:cxnSp>
      <p:sp>
        <p:nvSpPr>
          <p:cNvPr id="116" name="Rectangle 115"/>
          <p:cNvSpPr/>
          <p:nvPr/>
        </p:nvSpPr>
        <p:spPr>
          <a:xfrm>
            <a:off x="6876257" y="2841447"/>
            <a:ext cx="783496" cy="496992"/>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7" name="Rectangle 116"/>
          <p:cNvSpPr/>
          <p:nvPr/>
        </p:nvSpPr>
        <p:spPr>
          <a:xfrm>
            <a:off x="7659725" y="2841447"/>
            <a:ext cx="656691" cy="496992"/>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8" name="Rectangle 117"/>
          <p:cNvSpPr/>
          <p:nvPr/>
        </p:nvSpPr>
        <p:spPr>
          <a:xfrm>
            <a:off x="5367167" y="4939857"/>
            <a:ext cx="1058116" cy="6626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Diagnostic automatique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(DAO)</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9" name="Rectangle 118"/>
          <p:cNvSpPr/>
          <p:nvPr/>
        </p:nvSpPr>
        <p:spPr>
          <a:xfrm>
            <a:off x="6836772" y="4829414"/>
            <a:ext cx="1528390" cy="938762"/>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smtClean="0">
                <a:ln>
                  <a:noFill/>
                </a:ln>
                <a:solidFill>
                  <a:sysClr val="window" lastClr="FFFFFF"/>
                </a:solidFill>
                <a:effectLst/>
                <a:uLnTx/>
                <a:uFillTx/>
                <a:latin typeface="Calibri"/>
                <a:ea typeface="+mn-ea"/>
                <a:cs typeface="+mn-cs"/>
              </a:rPr>
              <a:t>Mesure de performance</a:t>
            </a:r>
            <a:endParaRPr kumimoji="0" lang="fr-FR"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0" name="Rectangle 119"/>
          <p:cNvSpPr/>
          <p:nvPr/>
        </p:nvSpPr>
        <p:spPr>
          <a:xfrm>
            <a:off x="2062117" y="2951890"/>
            <a:ext cx="940548"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Courbes respiratoires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1" name="Connecteur droit avec flèche 120"/>
          <p:cNvCxnSpPr>
            <a:stCxn id="120" idx="0"/>
            <a:endCxn id="94" idx="2"/>
          </p:cNvCxnSpPr>
          <p:nvPr/>
        </p:nvCxnSpPr>
        <p:spPr>
          <a:xfrm flipH="1" flipV="1">
            <a:off x="1898897" y="2620562"/>
            <a:ext cx="633493" cy="331328"/>
          </a:xfrm>
          <a:prstGeom prst="straightConnector1">
            <a:avLst/>
          </a:prstGeom>
          <a:noFill/>
          <a:ln w="25400" cap="flat" cmpd="sng" algn="ctr">
            <a:solidFill>
              <a:srgbClr val="4F81BD">
                <a:shade val="95000"/>
                <a:satMod val="105000"/>
              </a:srgbClr>
            </a:solidFill>
            <a:prstDash val="solid"/>
            <a:tailEnd type="arrow"/>
          </a:ln>
          <a:effectLst/>
        </p:spPr>
      </p:cxnSp>
      <p:sp>
        <p:nvSpPr>
          <p:cNvPr id="122" name="Rectangle 121"/>
          <p:cNvSpPr/>
          <p:nvPr/>
        </p:nvSpPr>
        <p:spPr>
          <a:xfrm>
            <a:off x="1546192" y="4509120"/>
            <a:ext cx="940548" cy="541179"/>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Données</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TEP</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3" name="Forme 122"/>
          <p:cNvCxnSpPr>
            <a:stCxn id="122" idx="1"/>
            <a:endCxn id="106" idx="0"/>
          </p:cNvCxnSpPr>
          <p:nvPr/>
        </p:nvCxnSpPr>
        <p:spPr>
          <a:xfrm rot="10800000" flipV="1">
            <a:off x="1399232" y="4779710"/>
            <a:ext cx="146960" cy="657138"/>
          </a:xfrm>
          <a:prstGeom prst="curvedConnector2">
            <a:avLst/>
          </a:prstGeom>
          <a:noFill/>
          <a:ln w="25400" cap="flat" cmpd="sng" algn="ctr">
            <a:solidFill>
              <a:srgbClr val="4F81BD">
                <a:shade val="95000"/>
                <a:satMod val="105000"/>
              </a:srgbClr>
            </a:solidFill>
            <a:prstDash val="solid"/>
            <a:tailEnd type="arrow"/>
          </a:ln>
          <a:effectLst/>
        </p:spPr>
      </p:cxnSp>
      <p:cxnSp>
        <p:nvCxnSpPr>
          <p:cNvPr id="124" name="Forme 123"/>
          <p:cNvCxnSpPr>
            <a:stCxn id="122" idx="3"/>
            <a:endCxn id="108" idx="0"/>
          </p:cNvCxnSpPr>
          <p:nvPr/>
        </p:nvCxnSpPr>
        <p:spPr>
          <a:xfrm>
            <a:off x="2486740" y="4779710"/>
            <a:ext cx="88176" cy="657138"/>
          </a:xfrm>
          <a:prstGeom prst="curvedConnector2">
            <a:avLst/>
          </a:prstGeom>
          <a:noFill/>
          <a:ln w="25400" cap="flat" cmpd="sng" algn="ctr">
            <a:solidFill>
              <a:srgbClr val="4F81BD">
                <a:shade val="95000"/>
                <a:satMod val="105000"/>
              </a:srgbClr>
            </a:solidFill>
            <a:prstDash val="solid"/>
            <a:tailEnd type="arrow"/>
          </a:ln>
          <a:effectLst/>
        </p:spPr>
      </p:cxnSp>
      <p:sp>
        <p:nvSpPr>
          <p:cNvPr id="125" name="Rectangle 124"/>
          <p:cNvSpPr/>
          <p:nvPr/>
        </p:nvSpPr>
        <p:spPr>
          <a:xfrm>
            <a:off x="3368503" y="4895210"/>
            <a:ext cx="1352037" cy="66265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Images TEP corrigées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6" name="Accolade fermante 125"/>
          <p:cNvSpPr/>
          <p:nvPr/>
        </p:nvSpPr>
        <p:spPr>
          <a:xfrm>
            <a:off x="3015798" y="4442865"/>
            <a:ext cx="293921" cy="1656639"/>
          </a:xfrm>
          <a:prstGeom prst="rightBrace">
            <a:avLst/>
          </a:prstGeom>
          <a:noFill/>
          <a:ln w="25400"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Flèche droite 126"/>
          <p:cNvSpPr/>
          <p:nvPr/>
        </p:nvSpPr>
        <p:spPr>
          <a:xfrm flipV="1">
            <a:off x="4829151" y="5113935"/>
            <a:ext cx="479232" cy="27610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Flèche droite 129"/>
          <p:cNvSpPr/>
          <p:nvPr/>
        </p:nvSpPr>
        <p:spPr>
          <a:xfrm flipV="1">
            <a:off x="6484067" y="5160742"/>
            <a:ext cx="293921" cy="27610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Rectangle 130"/>
          <p:cNvSpPr/>
          <p:nvPr/>
        </p:nvSpPr>
        <p:spPr>
          <a:xfrm>
            <a:off x="899592" y="908720"/>
            <a:ext cx="7524328" cy="530120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Rectangle 131"/>
          <p:cNvSpPr/>
          <p:nvPr/>
        </p:nvSpPr>
        <p:spPr>
          <a:xfrm>
            <a:off x="6425283" y="4166758"/>
            <a:ext cx="646626"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Lésions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33" name="Forme 132"/>
          <p:cNvCxnSpPr>
            <a:stCxn id="132" idx="3"/>
          </p:cNvCxnSpPr>
          <p:nvPr/>
        </p:nvCxnSpPr>
        <p:spPr>
          <a:xfrm>
            <a:off x="7071909" y="4360033"/>
            <a:ext cx="352705" cy="469381"/>
          </a:xfrm>
          <a:prstGeom prst="curvedConnector2">
            <a:avLst/>
          </a:prstGeom>
          <a:noFill/>
          <a:ln w="25400" cap="flat" cmpd="sng" algn="ctr">
            <a:solidFill>
              <a:srgbClr val="4F81BD">
                <a:shade val="95000"/>
                <a:satMod val="105000"/>
              </a:srgbClr>
            </a:solidFill>
            <a:prstDash val="solid"/>
            <a:tailEnd type="arrow"/>
          </a:ln>
          <a:effectLst/>
        </p:spPr>
      </p:cxnSp>
      <p:sp>
        <p:nvSpPr>
          <p:cNvPr id="134" name="Rectangle 133"/>
          <p:cNvSpPr/>
          <p:nvPr/>
        </p:nvSpPr>
        <p:spPr>
          <a:xfrm>
            <a:off x="3347864" y="5618815"/>
            <a:ext cx="1368152" cy="474481"/>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non corrigées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5" name="Rectangle 134"/>
          <p:cNvSpPr/>
          <p:nvPr/>
        </p:nvSpPr>
        <p:spPr>
          <a:xfrm>
            <a:off x="3347864" y="4365103"/>
            <a:ext cx="1368152" cy="469157"/>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statiques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9" name="Rectangle 48"/>
          <p:cNvSpPr/>
          <p:nvPr/>
        </p:nvSpPr>
        <p:spPr>
          <a:xfrm>
            <a:off x="5004048" y="2132856"/>
            <a:ext cx="1224136" cy="43204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Simulateur </a:t>
            </a: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TEP</a:t>
            </a:r>
            <a:endPar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(3D + t)</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1" name="Rectangle 50"/>
          <p:cNvSpPr/>
          <p:nvPr/>
        </p:nvSpPr>
        <p:spPr>
          <a:xfrm>
            <a:off x="6588224" y="1628800"/>
            <a:ext cx="1728192" cy="122413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Données patients Virtuels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5" name="Rectangle 44"/>
          <p:cNvSpPr/>
          <p:nvPr/>
        </p:nvSpPr>
        <p:spPr>
          <a:xfrm>
            <a:off x="6588224" y="2852936"/>
            <a:ext cx="792087" cy="496992"/>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6" name="Rectangle 45"/>
          <p:cNvSpPr/>
          <p:nvPr/>
        </p:nvSpPr>
        <p:spPr>
          <a:xfrm>
            <a:off x="7380312" y="2852936"/>
            <a:ext cx="936105" cy="496992"/>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0" name="Rectangle 49"/>
          <p:cNvSpPr/>
          <p:nvPr/>
        </p:nvSpPr>
        <p:spPr>
          <a:xfrm>
            <a:off x="899592" y="908720"/>
            <a:ext cx="3672408" cy="2808312"/>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899592" y="3789040"/>
            <a:ext cx="3888432" cy="2376264"/>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4644008" y="908720"/>
            <a:ext cx="3816424" cy="2808312"/>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4"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Justification des choix méthodologiques</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13</a:t>
            </a:fld>
            <a:endParaRPr lang="fr-FR"/>
          </a:p>
        </p:txBody>
      </p:sp>
      <p:sp>
        <p:nvSpPr>
          <p:cNvPr id="3" name="Espace réservé du contenu 2"/>
          <p:cNvSpPr>
            <a:spLocks noGrp="1"/>
          </p:cNvSpPr>
          <p:nvPr>
            <p:ph sz="quarter" idx="1"/>
          </p:nvPr>
        </p:nvSpPr>
        <p:spPr>
          <a:xfrm>
            <a:off x="899592" y="1447800"/>
            <a:ext cx="6048672" cy="4800600"/>
          </a:xfrm>
        </p:spPr>
        <p:txBody>
          <a:bodyPr>
            <a:normAutofit fontScale="85000" lnSpcReduction="20000"/>
          </a:bodyPr>
          <a:lstStyle/>
          <a:p>
            <a:r>
              <a:rPr lang="fr-FR" dirty="0" smtClean="0"/>
              <a:t>Utilisation d’images simulées :</a:t>
            </a:r>
          </a:p>
          <a:p>
            <a:pPr lvl="1"/>
            <a:r>
              <a:rPr lang="fr-FR" dirty="0" smtClean="0"/>
              <a:t>Vérité terrain</a:t>
            </a:r>
          </a:p>
          <a:p>
            <a:pPr lvl="1"/>
            <a:r>
              <a:rPr lang="fr-FR" dirty="0" smtClean="0"/>
              <a:t>Grand nombre de cas</a:t>
            </a:r>
          </a:p>
          <a:p>
            <a:pPr lvl="1"/>
            <a:r>
              <a:rPr lang="fr-FR" dirty="0" smtClean="0"/>
              <a:t>Difficulté d’obtenir des données d’acquisition dynamique</a:t>
            </a:r>
          </a:p>
          <a:p>
            <a:r>
              <a:rPr lang="fr-FR" dirty="0" smtClean="0"/>
              <a:t>Utilisation d’un système DAO (Détection assistée par ordinateur) :</a:t>
            </a:r>
          </a:p>
          <a:p>
            <a:pPr lvl="1"/>
            <a:r>
              <a:rPr lang="fr-FR" dirty="0" smtClean="0"/>
              <a:t>Utilisation d’un système DAO développé au laboratoire </a:t>
            </a:r>
            <a:r>
              <a:rPr lang="fr-FR" sz="2100" b="1" dirty="0" smtClean="0">
                <a:solidFill>
                  <a:schemeClr val="accent1"/>
                </a:solidFill>
              </a:rPr>
              <a:t>[</a:t>
            </a:r>
            <a:r>
              <a:rPr lang="fr-FR" sz="2100" b="1" dirty="0" err="1" smtClean="0">
                <a:solidFill>
                  <a:schemeClr val="accent1"/>
                </a:solidFill>
              </a:rPr>
              <a:t>Lartizien</a:t>
            </a:r>
            <a:r>
              <a:rPr lang="fr-FR" sz="2100" b="1" dirty="0" smtClean="0">
                <a:solidFill>
                  <a:schemeClr val="accent1"/>
                </a:solidFill>
              </a:rPr>
              <a:t>,2012]</a:t>
            </a:r>
            <a:endParaRPr lang="fr-FR" b="1" dirty="0" smtClean="0">
              <a:solidFill>
                <a:schemeClr val="accent1"/>
              </a:solidFill>
            </a:endParaRPr>
          </a:p>
          <a:p>
            <a:r>
              <a:rPr lang="fr-FR" dirty="0" smtClean="0"/>
              <a:t>Comparaison des performances de détection:</a:t>
            </a:r>
          </a:p>
          <a:p>
            <a:pPr lvl="1"/>
            <a:r>
              <a:rPr lang="fr-FR" dirty="0" smtClean="0"/>
              <a:t>Problème complexe</a:t>
            </a:r>
          </a:p>
          <a:p>
            <a:pPr lvl="1"/>
            <a:r>
              <a:rPr lang="fr-FR" dirty="0" smtClean="0"/>
              <a:t>Métrique de référence : analyse ROC</a:t>
            </a:r>
          </a:p>
          <a:p>
            <a:pPr lvl="1"/>
            <a:r>
              <a:rPr lang="fr-FR" dirty="0" smtClean="0"/>
              <a:t>Comparaison </a:t>
            </a:r>
            <a:r>
              <a:rPr lang="fr-FR" dirty="0" err="1" smtClean="0"/>
              <a:t>psychovisuelle</a:t>
            </a:r>
            <a:r>
              <a:rPr lang="fr-FR" dirty="0" smtClean="0"/>
              <a:t> : F-ROC et JAFROC</a:t>
            </a:r>
          </a:p>
          <a:p>
            <a:pPr lvl="1"/>
            <a:endParaRPr lang="fr-FR" dirty="0" smtClean="0"/>
          </a:p>
          <a:p>
            <a:pPr lvl="1"/>
            <a:endParaRPr lang="fr-FR" dirty="0" smtClean="0"/>
          </a:p>
          <a:p>
            <a:endParaRPr lang="fr-FR" dirty="0" smtClean="0"/>
          </a:p>
          <a:p>
            <a:endParaRPr lang="fr-FR" dirty="0" smtClean="0"/>
          </a:p>
        </p:txBody>
      </p:sp>
      <p:pic>
        <p:nvPicPr>
          <p:cNvPr id="4" name="Picture 10" descr="patiente1_coronal"/>
          <p:cNvPicPr>
            <a:picLocks noChangeAspect="1" noChangeArrowheads="1" noCrop="1"/>
          </p:cNvPicPr>
          <p:nvPr/>
        </p:nvPicPr>
        <p:blipFill>
          <a:blip r:embed="rId3" cstate="print"/>
          <a:srcRect/>
          <a:stretch>
            <a:fillRect/>
          </a:stretch>
        </p:blipFill>
        <p:spPr bwMode="auto">
          <a:xfrm>
            <a:off x="6818496" y="2276872"/>
            <a:ext cx="2118012" cy="24482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14</a:t>
            </a:fld>
            <a:endParaRPr lang="fr-FR"/>
          </a:p>
        </p:txBody>
      </p:sp>
      <p:sp>
        <p:nvSpPr>
          <p:cNvPr id="3" name="Espace réservé du contenu 2"/>
          <p:cNvSpPr>
            <a:spLocks noGrp="1"/>
          </p:cNvSpPr>
          <p:nvPr>
            <p:ph sz="quarter" idx="1"/>
          </p:nvPr>
        </p:nvSpPr>
        <p:spPr/>
        <p:txBody>
          <a:bodyPr>
            <a:normAutofit/>
          </a:bodyPr>
          <a:lstStyle/>
          <a:p>
            <a:r>
              <a:rPr lang="fr-FR" dirty="0" smtClean="0">
                <a:solidFill>
                  <a:schemeClr val="bg1">
                    <a:lumMod val="85000"/>
                  </a:schemeClr>
                </a:solidFill>
              </a:rPr>
              <a:t>Contexte</a:t>
            </a:r>
          </a:p>
          <a:p>
            <a:r>
              <a:rPr lang="fr-FR" dirty="0" smtClean="0">
                <a:solidFill>
                  <a:schemeClr val="bg1">
                    <a:lumMod val="85000"/>
                  </a:schemeClr>
                </a:solidFill>
              </a:rPr>
              <a:t>Présentation de notre approche</a:t>
            </a:r>
          </a:p>
          <a:p>
            <a:r>
              <a:rPr lang="fr-FR" dirty="0" smtClean="0"/>
              <a:t>Travail réalisé</a:t>
            </a:r>
          </a:p>
          <a:p>
            <a:pPr lvl="1"/>
            <a:r>
              <a:rPr lang="fr-FR" dirty="0" smtClean="0"/>
              <a:t>Création des modèles anatomiques</a:t>
            </a:r>
          </a:p>
          <a:p>
            <a:pPr lvl="1"/>
            <a:r>
              <a:rPr lang="fr-FR" dirty="0" smtClean="0"/>
              <a:t>Modélisation du mouvement respiratoire</a:t>
            </a:r>
          </a:p>
          <a:p>
            <a:pPr lvl="1"/>
            <a:r>
              <a:rPr lang="fr-FR" dirty="0" smtClean="0"/>
              <a:t>Réalisation des simulations</a:t>
            </a:r>
          </a:p>
          <a:p>
            <a:pPr lvl="1"/>
            <a:r>
              <a:rPr lang="fr-FR" dirty="0" smtClean="0"/>
              <a:t>Correction des images</a:t>
            </a:r>
          </a:p>
          <a:p>
            <a:pPr lvl="1"/>
            <a:r>
              <a:rPr lang="fr-FR" dirty="0" smtClean="0"/>
              <a:t>Détection des lésions</a:t>
            </a:r>
          </a:p>
          <a:p>
            <a:pPr lvl="1"/>
            <a:r>
              <a:rPr lang="fr-FR" dirty="0" smtClean="0"/>
              <a:t>Comparaison des performances</a:t>
            </a:r>
          </a:p>
          <a:p>
            <a:r>
              <a:rPr lang="fr-FR" dirty="0" smtClean="0">
                <a:solidFill>
                  <a:schemeClr val="bg1">
                    <a:lumMod val="85000"/>
                  </a:schemeClr>
                </a:solidFill>
              </a:rPr>
              <a:t>Résultats</a:t>
            </a:r>
          </a:p>
          <a:p>
            <a:r>
              <a:rPr lang="fr-FR" dirty="0" smtClean="0">
                <a:solidFill>
                  <a:schemeClr val="bg1">
                    <a:lumMod val="85000"/>
                  </a:schemeClr>
                </a:solidFill>
              </a:rPr>
              <a:t>Conclusion et perspectives</a:t>
            </a:r>
          </a:p>
          <a:p>
            <a:pPr lvl="1"/>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approche</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15</a:t>
            </a:fld>
            <a:endParaRPr lang="fr-FR"/>
          </a:p>
        </p:txBody>
      </p:sp>
      <p:sp>
        <p:nvSpPr>
          <p:cNvPr id="93" name="Rectangle 92"/>
          <p:cNvSpPr/>
          <p:nvPr/>
        </p:nvSpPr>
        <p:spPr>
          <a:xfrm>
            <a:off x="1239047" y="1598741"/>
            <a:ext cx="1175684"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Images TDM de patients</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4" name="Rectangle 93"/>
          <p:cNvSpPr/>
          <p:nvPr/>
        </p:nvSpPr>
        <p:spPr>
          <a:xfrm>
            <a:off x="1239047" y="2206175"/>
            <a:ext cx="1175684" cy="44177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Modèle de patient</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5" name="Rectangle 94"/>
          <p:cNvSpPr/>
          <p:nvPr/>
        </p:nvSpPr>
        <p:spPr>
          <a:xfrm>
            <a:off x="2767437" y="2095733"/>
            <a:ext cx="1410821" cy="66265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ysClr val="window" lastClr="FFFFFF"/>
                </a:solidFill>
                <a:effectLst/>
                <a:uLnTx/>
                <a:uFillTx/>
                <a:latin typeface="Calibri"/>
                <a:ea typeface="+mn-ea"/>
                <a:cs typeface="+mn-cs"/>
              </a:rPr>
              <a:t>Fantômes</a:t>
            </a: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7" name="ZoneTexte 96"/>
          <p:cNvSpPr txBox="1"/>
          <p:nvPr/>
        </p:nvSpPr>
        <p:spPr>
          <a:xfrm>
            <a:off x="1003910" y="991307"/>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1. Modèles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98" name="Connecteur droit 97"/>
          <p:cNvCxnSpPr/>
          <p:nvPr/>
        </p:nvCxnSpPr>
        <p:spPr>
          <a:xfrm rot="5400000">
            <a:off x="3260874" y="2261397"/>
            <a:ext cx="2540180" cy="0"/>
          </a:xfrm>
          <a:prstGeom prst="line">
            <a:avLst/>
          </a:prstGeom>
          <a:noFill/>
          <a:ln w="9525" cap="flat" cmpd="sng" algn="ctr">
            <a:solidFill>
              <a:srgbClr val="4F81BD">
                <a:shade val="95000"/>
                <a:satMod val="105000"/>
              </a:srgbClr>
            </a:solidFill>
            <a:prstDash val="solid"/>
          </a:ln>
          <a:effectLst/>
        </p:spPr>
      </p:cxnSp>
      <p:sp>
        <p:nvSpPr>
          <p:cNvPr id="99" name="ZoneTexte 98"/>
          <p:cNvSpPr txBox="1"/>
          <p:nvPr/>
        </p:nvSpPr>
        <p:spPr>
          <a:xfrm>
            <a:off x="4707316" y="991307"/>
            <a:ext cx="3409485" cy="285492"/>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2. Simulations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101" name="Connecteur droit avec flèche 100"/>
          <p:cNvCxnSpPr>
            <a:stCxn id="93" idx="2"/>
            <a:endCxn id="94" idx="0"/>
          </p:cNvCxnSpPr>
          <p:nvPr/>
        </p:nvCxnSpPr>
        <p:spPr>
          <a:xfrm rot="5400000">
            <a:off x="1716447" y="2095693"/>
            <a:ext cx="220885" cy="1307"/>
          </a:xfrm>
          <a:prstGeom prst="straightConnector1">
            <a:avLst/>
          </a:prstGeom>
          <a:noFill/>
          <a:ln w="25400" cap="flat" cmpd="sng" algn="ctr">
            <a:solidFill>
              <a:srgbClr val="4F81BD">
                <a:shade val="95000"/>
                <a:satMod val="105000"/>
              </a:srgbClr>
            </a:solidFill>
            <a:prstDash val="solid"/>
            <a:tailEnd type="arrow"/>
          </a:ln>
          <a:effectLst/>
        </p:spPr>
      </p:cxnSp>
      <p:sp>
        <p:nvSpPr>
          <p:cNvPr id="102" name="Rectangle 101"/>
          <p:cNvSpPr/>
          <p:nvPr/>
        </p:nvSpPr>
        <p:spPr>
          <a:xfrm>
            <a:off x="899592" y="2979274"/>
            <a:ext cx="1008112"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Lésions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synthétiques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3" name="Connecteur droit avec flèche 102"/>
          <p:cNvCxnSpPr>
            <a:stCxn id="102" idx="0"/>
            <a:endCxn id="94" idx="2"/>
          </p:cNvCxnSpPr>
          <p:nvPr/>
        </p:nvCxnSpPr>
        <p:spPr>
          <a:xfrm flipV="1">
            <a:off x="1403648" y="2647945"/>
            <a:ext cx="423241" cy="331329"/>
          </a:xfrm>
          <a:prstGeom prst="straightConnector1">
            <a:avLst/>
          </a:prstGeom>
          <a:noFill/>
          <a:ln w="25400" cap="flat" cmpd="sng" algn="ctr">
            <a:solidFill>
              <a:srgbClr val="4F81BD">
                <a:shade val="95000"/>
                <a:satMod val="105000"/>
              </a:srgbClr>
            </a:solidFill>
            <a:prstDash val="solid"/>
            <a:tailEnd type="arrow"/>
          </a:ln>
          <a:effectLst/>
        </p:spPr>
      </p:cxnSp>
      <p:cxnSp>
        <p:nvCxnSpPr>
          <p:cNvPr id="104" name="Connecteur droit avec flèche 103"/>
          <p:cNvCxnSpPr>
            <a:stCxn id="94" idx="3"/>
            <a:endCxn id="95" idx="1"/>
          </p:cNvCxnSpPr>
          <p:nvPr/>
        </p:nvCxnSpPr>
        <p:spPr>
          <a:xfrm>
            <a:off x="2414732" y="2427061"/>
            <a:ext cx="352705" cy="1228"/>
          </a:xfrm>
          <a:prstGeom prst="straightConnector1">
            <a:avLst/>
          </a:prstGeom>
          <a:noFill/>
          <a:ln w="25400" cap="flat" cmpd="sng" algn="ctr">
            <a:solidFill>
              <a:srgbClr val="4F81BD">
                <a:shade val="95000"/>
                <a:satMod val="105000"/>
              </a:srgbClr>
            </a:solidFill>
            <a:prstDash val="solid"/>
            <a:tailEnd type="arrow"/>
          </a:ln>
          <a:effectLst/>
        </p:spPr>
      </p:cxnSp>
      <p:cxnSp>
        <p:nvCxnSpPr>
          <p:cNvPr id="105" name="Connecteur droit 104"/>
          <p:cNvCxnSpPr/>
          <p:nvPr/>
        </p:nvCxnSpPr>
        <p:spPr>
          <a:xfrm>
            <a:off x="1062695" y="3807593"/>
            <a:ext cx="6995323" cy="0"/>
          </a:xfrm>
          <a:prstGeom prst="line">
            <a:avLst/>
          </a:prstGeom>
          <a:noFill/>
          <a:ln w="38100" cap="flat" cmpd="sng" algn="ctr">
            <a:solidFill>
              <a:srgbClr val="8064A2"/>
            </a:solidFill>
            <a:prstDash val="solid"/>
          </a:ln>
          <a:effectLst>
            <a:outerShdw blurRad="40000" dist="23000" dir="5400000" rotWithShape="0">
              <a:srgbClr val="000000">
                <a:alpha val="35000"/>
              </a:srgbClr>
            </a:outerShdw>
          </a:effectLst>
        </p:spPr>
      </p:cxnSp>
      <p:sp>
        <p:nvSpPr>
          <p:cNvPr id="106" name="Rectangle 105"/>
          <p:cNvSpPr/>
          <p:nvPr/>
        </p:nvSpPr>
        <p:spPr>
          <a:xfrm>
            <a:off x="886342" y="5464232"/>
            <a:ext cx="881763"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ysClr val="window" lastClr="FFFFFF"/>
                </a:solidFill>
                <a:effectLst/>
                <a:uLnTx/>
                <a:uFillTx/>
                <a:latin typeface="Calibri"/>
                <a:ea typeface="+mn-ea"/>
                <a:cs typeface="+mn-cs"/>
              </a:rPr>
              <a:t>Estimation du mouvement</a:t>
            </a:r>
            <a:endParaRPr kumimoji="0" lang="fr-FR" sz="105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7" name="ZoneTexte 106"/>
          <p:cNvSpPr txBox="1"/>
          <p:nvPr/>
        </p:nvSpPr>
        <p:spPr>
          <a:xfrm>
            <a:off x="1003910" y="3862815"/>
            <a:ext cx="3409485" cy="285492"/>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3. Correction du mouvement respiratoire</a:t>
            </a:r>
            <a:endParaRPr kumimoji="0" lang="fr-FR" sz="1800" b="0" i="0" u="none" strike="noStrike" kern="0" cap="none" spc="0" normalizeH="0" baseline="0" noProof="0" dirty="0">
              <a:ln>
                <a:noFill/>
              </a:ln>
              <a:solidFill>
                <a:sysClr val="windowText" lastClr="000000"/>
              </a:solidFill>
              <a:effectLst/>
              <a:uLnTx/>
              <a:uFillTx/>
            </a:endParaRPr>
          </a:p>
        </p:txBody>
      </p:sp>
      <p:sp>
        <p:nvSpPr>
          <p:cNvPr id="108" name="Rectangle 107"/>
          <p:cNvSpPr/>
          <p:nvPr/>
        </p:nvSpPr>
        <p:spPr>
          <a:xfrm>
            <a:off x="2062026" y="5464232"/>
            <a:ext cx="881763"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Correction du mouvement</a:t>
            </a:r>
            <a:endParaRPr kumimoji="0" lang="fr-FR" sz="10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9" name="Connecteur droit avec flèche 108"/>
          <p:cNvCxnSpPr>
            <a:stCxn id="106" idx="3"/>
            <a:endCxn id="108" idx="1"/>
          </p:cNvCxnSpPr>
          <p:nvPr/>
        </p:nvCxnSpPr>
        <p:spPr>
          <a:xfrm>
            <a:off x="1768105" y="5712728"/>
            <a:ext cx="293921" cy="1228"/>
          </a:xfrm>
          <a:prstGeom prst="straightConnector1">
            <a:avLst/>
          </a:prstGeom>
          <a:noFill/>
          <a:ln w="25400" cap="flat" cmpd="sng" algn="ctr">
            <a:solidFill>
              <a:schemeClr val="bg1">
                <a:lumMod val="75000"/>
              </a:schemeClr>
            </a:solidFill>
            <a:prstDash val="solid"/>
            <a:tailEnd type="arrow"/>
          </a:ln>
          <a:effectLst/>
        </p:spPr>
      </p:cxnSp>
      <p:sp>
        <p:nvSpPr>
          <p:cNvPr id="110" name="ZoneTexte 109"/>
          <p:cNvSpPr txBox="1"/>
          <p:nvPr/>
        </p:nvSpPr>
        <p:spPr>
          <a:xfrm>
            <a:off x="4707316" y="3862815"/>
            <a:ext cx="3409485" cy="285492"/>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4. Estimation des performances</a:t>
            </a:r>
            <a:endParaRPr kumimoji="0" lang="fr-FR" sz="1800" b="0" i="0" u="none" strike="noStrike" kern="0" cap="none" spc="0" normalizeH="0" baseline="0" noProof="0" dirty="0">
              <a:ln>
                <a:noFill/>
              </a:ln>
              <a:solidFill>
                <a:sysClr val="windowText" lastClr="000000"/>
              </a:solidFill>
              <a:effectLst/>
              <a:uLnTx/>
              <a:uFillTx/>
            </a:endParaRPr>
          </a:p>
        </p:txBody>
      </p:sp>
      <p:sp>
        <p:nvSpPr>
          <p:cNvPr id="111" name="Flèche droite 110"/>
          <p:cNvSpPr/>
          <p:nvPr/>
        </p:nvSpPr>
        <p:spPr>
          <a:xfrm>
            <a:off x="4283968" y="2232248"/>
            <a:ext cx="529058" cy="27610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5" name="Connecteur droit avec flèche 114"/>
          <p:cNvCxnSpPr>
            <a:stCxn id="49" idx="3"/>
            <a:endCxn id="51" idx="1"/>
          </p:cNvCxnSpPr>
          <p:nvPr/>
        </p:nvCxnSpPr>
        <p:spPr>
          <a:xfrm flipV="1">
            <a:off x="6084168" y="2268252"/>
            <a:ext cx="432048" cy="138944"/>
          </a:xfrm>
          <a:prstGeom prst="straightConnector1">
            <a:avLst/>
          </a:prstGeom>
          <a:noFill/>
          <a:ln w="25400" cap="flat" cmpd="sng" algn="ctr">
            <a:solidFill>
              <a:schemeClr val="bg1">
                <a:lumMod val="75000"/>
              </a:schemeClr>
            </a:solidFill>
            <a:prstDash val="solid"/>
            <a:tailEnd type="arrow"/>
          </a:ln>
          <a:effectLst/>
        </p:spPr>
      </p:cxnSp>
      <p:sp>
        <p:nvSpPr>
          <p:cNvPr id="116" name="Rectangle 115"/>
          <p:cNvSpPr/>
          <p:nvPr/>
        </p:nvSpPr>
        <p:spPr>
          <a:xfrm>
            <a:off x="6804249" y="2868831"/>
            <a:ext cx="783496"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7" name="Rectangle 116"/>
          <p:cNvSpPr/>
          <p:nvPr/>
        </p:nvSpPr>
        <p:spPr>
          <a:xfrm>
            <a:off x="7587717" y="2868831"/>
            <a:ext cx="656691"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8" name="Rectangle 117"/>
          <p:cNvSpPr/>
          <p:nvPr/>
        </p:nvSpPr>
        <p:spPr>
          <a:xfrm>
            <a:off x="5295159" y="4967241"/>
            <a:ext cx="1058116" cy="662656"/>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Diagnostic automatique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(DAO)</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9" name="Rectangle 118"/>
          <p:cNvSpPr/>
          <p:nvPr/>
        </p:nvSpPr>
        <p:spPr>
          <a:xfrm>
            <a:off x="6764764" y="4856798"/>
            <a:ext cx="1528390" cy="93876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smtClean="0">
                <a:ln>
                  <a:noFill/>
                </a:ln>
                <a:solidFill>
                  <a:sysClr val="window" lastClr="FFFFFF"/>
                </a:solidFill>
                <a:effectLst/>
                <a:uLnTx/>
                <a:uFillTx/>
                <a:latin typeface="Calibri"/>
                <a:ea typeface="+mn-ea"/>
                <a:cs typeface="+mn-cs"/>
              </a:rPr>
              <a:t>Mesure de performance</a:t>
            </a:r>
            <a:endParaRPr kumimoji="0" lang="fr-FR"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0" name="Rectangle 119"/>
          <p:cNvSpPr/>
          <p:nvPr/>
        </p:nvSpPr>
        <p:spPr>
          <a:xfrm>
            <a:off x="1990109" y="2979274"/>
            <a:ext cx="940548"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Courbes respiratoires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1" name="Connecteur droit avec flèche 120"/>
          <p:cNvCxnSpPr>
            <a:stCxn id="120" idx="0"/>
            <a:endCxn id="94" idx="2"/>
          </p:cNvCxnSpPr>
          <p:nvPr/>
        </p:nvCxnSpPr>
        <p:spPr>
          <a:xfrm flipH="1" flipV="1">
            <a:off x="1826889" y="2647946"/>
            <a:ext cx="633493" cy="331328"/>
          </a:xfrm>
          <a:prstGeom prst="straightConnector1">
            <a:avLst/>
          </a:prstGeom>
          <a:noFill/>
          <a:ln w="25400" cap="flat" cmpd="sng" algn="ctr">
            <a:solidFill>
              <a:srgbClr val="4F81BD">
                <a:shade val="95000"/>
                <a:satMod val="105000"/>
              </a:srgbClr>
            </a:solidFill>
            <a:prstDash val="solid"/>
            <a:tailEnd type="arrow"/>
          </a:ln>
          <a:effectLst/>
        </p:spPr>
      </p:cxnSp>
      <p:sp>
        <p:nvSpPr>
          <p:cNvPr id="122" name="Rectangle 121"/>
          <p:cNvSpPr/>
          <p:nvPr/>
        </p:nvSpPr>
        <p:spPr>
          <a:xfrm>
            <a:off x="1474184" y="4536504"/>
            <a:ext cx="940548" cy="541179"/>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Données</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TEP</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3" name="Forme 122"/>
          <p:cNvCxnSpPr>
            <a:stCxn id="122" idx="1"/>
            <a:endCxn id="106" idx="0"/>
          </p:cNvCxnSpPr>
          <p:nvPr/>
        </p:nvCxnSpPr>
        <p:spPr>
          <a:xfrm rot="10800000" flipV="1">
            <a:off x="1327224" y="4807094"/>
            <a:ext cx="146960" cy="657138"/>
          </a:xfrm>
          <a:prstGeom prst="curvedConnector2">
            <a:avLst/>
          </a:prstGeom>
          <a:noFill/>
          <a:ln w="25400" cap="flat" cmpd="sng" algn="ctr">
            <a:solidFill>
              <a:schemeClr val="bg1">
                <a:lumMod val="75000"/>
              </a:schemeClr>
            </a:solidFill>
            <a:prstDash val="solid"/>
            <a:tailEnd type="arrow"/>
          </a:ln>
          <a:effectLst/>
        </p:spPr>
      </p:cxnSp>
      <p:cxnSp>
        <p:nvCxnSpPr>
          <p:cNvPr id="124" name="Forme 123"/>
          <p:cNvCxnSpPr>
            <a:stCxn id="122" idx="3"/>
            <a:endCxn id="108" idx="0"/>
          </p:cNvCxnSpPr>
          <p:nvPr/>
        </p:nvCxnSpPr>
        <p:spPr>
          <a:xfrm>
            <a:off x="2414732" y="4807094"/>
            <a:ext cx="88176" cy="657138"/>
          </a:xfrm>
          <a:prstGeom prst="curvedConnector2">
            <a:avLst/>
          </a:prstGeom>
          <a:noFill/>
          <a:ln w="25400" cap="flat" cmpd="sng" algn="ctr">
            <a:solidFill>
              <a:schemeClr val="bg1">
                <a:lumMod val="75000"/>
              </a:schemeClr>
            </a:solidFill>
            <a:prstDash val="solid"/>
            <a:tailEnd type="arrow"/>
          </a:ln>
          <a:effectLst/>
        </p:spPr>
      </p:cxnSp>
      <p:sp>
        <p:nvSpPr>
          <p:cNvPr id="125" name="Rectangle 124"/>
          <p:cNvSpPr/>
          <p:nvPr/>
        </p:nvSpPr>
        <p:spPr>
          <a:xfrm>
            <a:off x="3275857" y="4922594"/>
            <a:ext cx="1372676" cy="662656"/>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Images TEP corrigées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6" name="Accolade fermante 125"/>
          <p:cNvSpPr/>
          <p:nvPr/>
        </p:nvSpPr>
        <p:spPr>
          <a:xfrm>
            <a:off x="2943790" y="4470249"/>
            <a:ext cx="293921" cy="1656639"/>
          </a:xfrm>
          <a:prstGeom prst="rightBrace">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Flèche droite 126"/>
          <p:cNvSpPr/>
          <p:nvPr/>
        </p:nvSpPr>
        <p:spPr>
          <a:xfrm flipV="1">
            <a:off x="4757143" y="5141319"/>
            <a:ext cx="479232" cy="276107"/>
          </a:xfrm>
          <a:prstGeom prst="rightArrow">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Flèche droite 129"/>
          <p:cNvSpPr/>
          <p:nvPr/>
        </p:nvSpPr>
        <p:spPr>
          <a:xfrm flipV="1">
            <a:off x="6412059" y="5188126"/>
            <a:ext cx="293921" cy="276107"/>
          </a:xfrm>
          <a:prstGeom prst="rightArrow">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Rectangle 130"/>
          <p:cNvSpPr/>
          <p:nvPr/>
        </p:nvSpPr>
        <p:spPr>
          <a:xfrm>
            <a:off x="827584" y="936104"/>
            <a:ext cx="7524328" cy="530120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Rectangle 131"/>
          <p:cNvSpPr/>
          <p:nvPr/>
        </p:nvSpPr>
        <p:spPr>
          <a:xfrm>
            <a:off x="6353275" y="4194142"/>
            <a:ext cx="646626" cy="386549"/>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Lésions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33" name="Forme 132"/>
          <p:cNvCxnSpPr>
            <a:stCxn id="132" idx="3"/>
          </p:cNvCxnSpPr>
          <p:nvPr/>
        </p:nvCxnSpPr>
        <p:spPr>
          <a:xfrm>
            <a:off x="6999901" y="4387417"/>
            <a:ext cx="352705" cy="469381"/>
          </a:xfrm>
          <a:prstGeom prst="curvedConnector2">
            <a:avLst/>
          </a:prstGeom>
          <a:noFill/>
          <a:ln w="25400" cap="flat" cmpd="sng" algn="ctr">
            <a:solidFill>
              <a:schemeClr val="bg1">
                <a:lumMod val="75000"/>
              </a:schemeClr>
            </a:solidFill>
            <a:prstDash val="solid"/>
            <a:tailEnd type="arrow"/>
          </a:ln>
          <a:effectLst/>
        </p:spPr>
      </p:cxnSp>
      <p:sp>
        <p:nvSpPr>
          <p:cNvPr id="49" name="Rectangle 48"/>
          <p:cNvSpPr/>
          <p:nvPr/>
        </p:nvSpPr>
        <p:spPr>
          <a:xfrm>
            <a:off x="4932040" y="2204864"/>
            <a:ext cx="1152128" cy="404664"/>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Simulateur </a:t>
            </a: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TEP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(3D + t)</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1" name="Rectangle 50"/>
          <p:cNvSpPr/>
          <p:nvPr/>
        </p:nvSpPr>
        <p:spPr>
          <a:xfrm>
            <a:off x="6516216" y="1656184"/>
            <a:ext cx="1728192" cy="1224136"/>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Données patients Virtuels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4" name="Rectangle 43"/>
          <p:cNvSpPr/>
          <p:nvPr/>
        </p:nvSpPr>
        <p:spPr>
          <a:xfrm>
            <a:off x="3275856" y="5661248"/>
            <a:ext cx="1368152" cy="474481"/>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non corrigées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5" name="Rectangle 44"/>
          <p:cNvSpPr/>
          <p:nvPr/>
        </p:nvSpPr>
        <p:spPr>
          <a:xfrm>
            <a:off x="3275856" y="4365104"/>
            <a:ext cx="1368152" cy="469157"/>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statiques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6" name="Rectangle 45"/>
          <p:cNvSpPr/>
          <p:nvPr/>
        </p:nvSpPr>
        <p:spPr>
          <a:xfrm>
            <a:off x="6516216" y="2913455"/>
            <a:ext cx="792087"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7" name="Rectangle 46"/>
          <p:cNvSpPr/>
          <p:nvPr/>
        </p:nvSpPr>
        <p:spPr>
          <a:xfrm>
            <a:off x="7308304" y="2913455"/>
            <a:ext cx="936105"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anatomique</a:t>
            </a:r>
            <a:endParaRPr lang="fr-FR" dirty="0"/>
          </a:p>
        </p:txBody>
      </p:sp>
      <p:sp>
        <p:nvSpPr>
          <p:cNvPr id="8" name="Espace réservé du numéro de diapositive 7"/>
          <p:cNvSpPr>
            <a:spLocks noGrp="1"/>
          </p:cNvSpPr>
          <p:nvPr>
            <p:ph type="sldNum" sz="quarter" idx="12"/>
          </p:nvPr>
        </p:nvSpPr>
        <p:spPr/>
        <p:txBody>
          <a:bodyPr/>
          <a:lstStyle/>
          <a:p>
            <a:fld id="{C150C456-2263-429F-8B62-665CEC5784CF}" type="slidenum">
              <a:rPr lang="fr-FR" smtClean="0"/>
              <a:pPr/>
              <a:t>16</a:t>
            </a:fld>
            <a:endParaRPr lang="fr-FR"/>
          </a:p>
        </p:txBody>
      </p:sp>
      <p:sp>
        <p:nvSpPr>
          <p:cNvPr id="3" name="Espace réservé du contenu 2"/>
          <p:cNvSpPr>
            <a:spLocks noGrp="1"/>
          </p:cNvSpPr>
          <p:nvPr>
            <p:ph sz="quarter" idx="1"/>
          </p:nvPr>
        </p:nvSpPr>
        <p:spPr>
          <a:xfrm>
            <a:off x="467544" y="1052736"/>
            <a:ext cx="3568440" cy="2520280"/>
          </a:xfrm>
        </p:spPr>
        <p:txBody>
          <a:bodyPr>
            <a:normAutofit fontScale="77500" lnSpcReduction="20000"/>
          </a:bodyPr>
          <a:lstStyle/>
          <a:p>
            <a:r>
              <a:rPr lang="fr-FR" dirty="0" smtClean="0"/>
              <a:t>Modèle XCAT, basé sur des NURBS </a:t>
            </a:r>
            <a:r>
              <a:rPr lang="fr-FR" b="1" dirty="0" smtClean="0">
                <a:solidFill>
                  <a:schemeClr val="accent1"/>
                </a:solidFill>
              </a:rPr>
              <a:t>[Segars,2001</a:t>
            </a:r>
            <a:r>
              <a:rPr lang="fr-FR" b="1" dirty="0">
                <a:solidFill>
                  <a:schemeClr val="accent1"/>
                </a:solidFill>
              </a:rPr>
              <a:t>]</a:t>
            </a:r>
            <a:endParaRPr lang="fr-FR" dirty="0" smtClean="0"/>
          </a:p>
          <a:p>
            <a:r>
              <a:rPr lang="fr-FR" dirty="0" smtClean="0"/>
              <a:t>Modélisation du mouvement respiratoire et cardiaque</a:t>
            </a:r>
          </a:p>
          <a:p>
            <a:r>
              <a:rPr lang="fr-FR" dirty="0" smtClean="0"/>
              <a:t>Adaptation manuelle possible du XCAT sur des données cliniques</a:t>
            </a:r>
          </a:p>
        </p:txBody>
      </p:sp>
      <p:pic>
        <p:nvPicPr>
          <p:cNvPr id="6" name="Image 5" descr="adapt_bru_jea.jpg"/>
          <p:cNvPicPr>
            <a:picLocks noChangeAspect="1"/>
          </p:cNvPicPr>
          <p:nvPr/>
        </p:nvPicPr>
        <p:blipFill>
          <a:blip r:embed="rId3" cstate="print"/>
          <a:stretch>
            <a:fillRect/>
          </a:stretch>
        </p:blipFill>
        <p:spPr>
          <a:xfrm flipH="1">
            <a:off x="2195736" y="3645024"/>
            <a:ext cx="1296144" cy="2599038"/>
          </a:xfrm>
          <a:prstGeom prst="rect">
            <a:avLst/>
          </a:prstGeom>
        </p:spPr>
      </p:pic>
      <p:pic>
        <p:nvPicPr>
          <p:cNvPr id="7" name="Image 6" descr="adapt_cha_chr.jpg"/>
          <p:cNvPicPr>
            <a:picLocks noChangeAspect="1"/>
          </p:cNvPicPr>
          <p:nvPr/>
        </p:nvPicPr>
        <p:blipFill>
          <a:blip r:embed="rId4" cstate="print"/>
          <a:stretch>
            <a:fillRect/>
          </a:stretch>
        </p:blipFill>
        <p:spPr>
          <a:xfrm flipH="1">
            <a:off x="683568" y="3645024"/>
            <a:ext cx="1285444" cy="2570888"/>
          </a:xfrm>
          <a:prstGeom prst="rect">
            <a:avLst/>
          </a:prstGeom>
        </p:spPr>
      </p:pic>
      <p:sp>
        <p:nvSpPr>
          <p:cNvPr id="9" name="ZoneTexte 8"/>
          <p:cNvSpPr txBox="1"/>
          <p:nvPr/>
        </p:nvSpPr>
        <p:spPr>
          <a:xfrm>
            <a:off x="3635896" y="5877272"/>
            <a:ext cx="5436096" cy="369332"/>
          </a:xfrm>
          <a:prstGeom prst="rect">
            <a:avLst/>
          </a:prstGeom>
          <a:noFill/>
        </p:spPr>
        <p:txBody>
          <a:bodyPr wrap="square" rtlCol="0">
            <a:spAutoFit/>
          </a:bodyPr>
          <a:lstStyle/>
          <a:p>
            <a:r>
              <a:rPr lang="fr-FR" b="1" dirty="0">
                <a:solidFill>
                  <a:schemeClr val="accent1"/>
                </a:solidFill>
              </a:rPr>
              <a:t>[</a:t>
            </a:r>
            <a:r>
              <a:rPr lang="fr-FR" b="1" dirty="0" smtClean="0">
                <a:solidFill>
                  <a:schemeClr val="accent1"/>
                </a:solidFill>
              </a:rPr>
              <a:t>Segars,2008], rendu 3D par S. Valette, CREATIS</a:t>
            </a:r>
            <a:endParaRPr lang="fr-FR" dirty="0"/>
          </a:p>
        </p:txBody>
      </p:sp>
      <p:pic>
        <p:nvPicPr>
          <p:cNvPr id="11" name="Picture 8" descr="NCAT_original_SV"/>
          <p:cNvPicPr>
            <a:picLocks noChangeAspect="1" noChangeArrowheads="1"/>
          </p:cNvPicPr>
          <p:nvPr/>
        </p:nvPicPr>
        <p:blipFill>
          <a:blip r:embed="rId5" cstate="print"/>
          <a:srcRect l="15004" r="17357"/>
          <a:stretch>
            <a:fillRect/>
          </a:stretch>
        </p:blipFill>
        <p:spPr bwMode="auto">
          <a:xfrm>
            <a:off x="4038951" y="929134"/>
            <a:ext cx="1613169" cy="4948138"/>
          </a:xfrm>
          <a:prstGeom prst="rect">
            <a:avLst/>
          </a:prstGeom>
          <a:noFill/>
          <a:ln w="9525">
            <a:noFill/>
            <a:miter lim="800000"/>
            <a:headEnd/>
            <a:tailEnd/>
          </a:ln>
        </p:spPr>
      </p:pic>
      <p:pic>
        <p:nvPicPr>
          <p:cNvPr id="13" name="Picture 7" descr="NCAT_patiente3"/>
          <p:cNvPicPr>
            <a:picLocks noChangeAspect="1" noChangeArrowheads="1"/>
          </p:cNvPicPr>
          <p:nvPr/>
        </p:nvPicPr>
        <p:blipFill>
          <a:blip r:embed="rId6" cstate="print"/>
          <a:srcRect l="10420" r="13817"/>
          <a:stretch>
            <a:fillRect/>
          </a:stretch>
        </p:blipFill>
        <p:spPr bwMode="auto">
          <a:xfrm>
            <a:off x="7415338" y="1091456"/>
            <a:ext cx="1621158" cy="4713808"/>
          </a:xfrm>
          <a:prstGeom prst="rect">
            <a:avLst/>
          </a:prstGeom>
          <a:noFill/>
          <a:ln w="9525">
            <a:noFill/>
            <a:miter lim="800000"/>
            <a:headEnd/>
            <a:tailEnd/>
          </a:ln>
        </p:spPr>
      </p:pic>
      <p:pic>
        <p:nvPicPr>
          <p:cNvPr id="17" name="Picture 4" descr="logiciel"/>
          <p:cNvPicPr>
            <a:picLocks noChangeAspect="1" noChangeArrowheads="1"/>
          </p:cNvPicPr>
          <p:nvPr/>
        </p:nvPicPr>
        <p:blipFill>
          <a:blip r:embed="rId7" cstate="print"/>
          <a:srcRect l="48357" t="21867" r="4411" b="40254"/>
          <a:stretch>
            <a:fillRect/>
          </a:stretch>
        </p:blipFill>
        <p:spPr bwMode="auto">
          <a:xfrm>
            <a:off x="5491311" y="3750097"/>
            <a:ext cx="2105025" cy="1335087"/>
          </a:xfrm>
          <a:prstGeom prst="rect">
            <a:avLst/>
          </a:prstGeom>
          <a:noFill/>
          <a:ln w="9525">
            <a:noFill/>
            <a:miter lim="800000"/>
            <a:headEnd/>
            <a:tailEnd/>
          </a:ln>
          <a:effectLst/>
        </p:spPr>
      </p:pic>
      <p:sp>
        <p:nvSpPr>
          <p:cNvPr id="12" name="Flèche droite 11"/>
          <p:cNvSpPr/>
          <p:nvPr/>
        </p:nvSpPr>
        <p:spPr>
          <a:xfrm>
            <a:off x="5652120" y="3284984"/>
            <a:ext cx="172819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de respiration</a:t>
            </a:r>
            <a:endParaRPr lang="fr-FR" dirty="0"/>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17</a:t>
            </a:fld>
            <a:endParaRPr lang="fr-FR"/>
          </a:p>
        </p:txBody>
      </p:sp>
      <p:sp>
        <p:nvSpPr>
          <p:cNvPr id="3" name="Espace réservé du contenu 2"/>
          <p:cNvSpPr>
            <a:spLocks noGrp="1"/>
          </p:cNvSpPr>
          <p:nvPr>
            <p:ph sz="quarter" idx="1"/>
          </p:nvPr>
        </p:nvSpPr>
        <p:spPr>
          <a:xfrm>
            <a:off x="179512" y="2996952"/>
            <a:ext cx="3856472" cy="3600400"/>
          </a:xfrm>
        </p:spPr>
        <p:txBody>
          <a:bodyPr>
            <a:normAutofit/>
          </a:bodyPr>
          <a:lstStyle/>
          <a:p>
            <a:r>
              <a:rPr lang="fr-FR" dirty="0" smtClean="0"/>
              <a:t>Mouvement « type » de 22.4 s</a:t>
            </a:r>
          </a:p>
          <a:p>
            <a:pPr lvl="1"/>
            <a:r>
              <a:rPr lang="fr-FR" dirty="0" smtClean="0"/>
              <a:t>4 cycles de 5.6s chacun</a:t>
            </a:r>
          </a:p>
          <a:p>
            <a:pPr lvl="2"/>
            <a:r>
              <a:rPr lang="fr-FR" dirty="0" smtClean="0"/>
              <a:t>8 instants de 0.7s /cycle</a:t>
            </a:r>
          </a:p>
          <a:p>
            <a:r>
              <a:rPr lang="fr-FR" dirty="0" smtClean="0"/>
              <a:t>10 mouvements : </a:t>
            </a:r>
          </a:p>
          <a:p>
            <a:pPr lvl="1"/>
            <a:r>
              <a:rPr lang="fr-FR" dirty="0" smtClean="0"/>
              <a:t>224 s  (3.7min)</a:t>
            </a:r>
            <a:endParaRPr lang="fr-FR" dirty="0"/>
          </a:p>
        </p:txBody>
      </p:sp>
      <p:pic>
        <p:nvPicPr>
          <p:cNvPr id="100354" name="Picture 2"/>
          <p:cNvPicPr>
            <a:picLocks noChangeAspect="1" noChangeArrowheads="1"/>
          </p:cNvPicPr>
          <p:nvPr/>
        </p:nvPicPr>
        <p:blipFill>
          <a:blip r:embed="rId3" cstate="print"/>
          <a:srcRect/>
          <a:stretch>
            <a:fillRect/>
          </a:stretch>
        </p:blipFill>
        <p:spPr bwMode="auto">
          <a:xfrm>
            <a:off x="467544" y="1052736"/>
            <a:ext cx="7848872" cy="1893569"/>
          </a:xfrm>
          <a:prstGeom prst="rect">
            <a:avLst/>
          </a:prstGeom>
          <a:noFill/>
          <a:ln w="9525">
            <a:noFill/>
            <a:miter lim="800000"/>
            <a:headEnd/>
            <a:tailEnd/>
          </a:ln>
        </p:spPr>
      </p:pic>
      <p:pic>
        <p:nvPicPr>
          <p:cNvPr id="145410" name="Picture 2" descr="Y:\documentation\Thèse\rapportBiblio\pres_Images\Rendering.gif"/>
          <p:cNvPicPr>
            <a:picLocks noChangeAspect="1" noChangeArrowheads="1"/>
          </p:cNvPicPr>
          <p:nvPr/>
        </p:nvPicPr>
        <p:blipFill>
          <a:blip r:embed="rId4" cstate="print"/>
          <a:srcRect/>
          <a:stretch>
            <a:fillRect/>
          </a:stretch>
        </p:blipFill>
        <p:spPr bwMode="auto">
          <a:xfrm>
            <a:off x="4860032" y="2996952"/>
            <a:ext cx="3500015" cy="3043491"/>
          </a:xfrm>
          <a:prstGeom prst="rect">
            <a:avLst/>
          </a:prstGeom>
          <a:noFill/>
        </p:spPr>
      </p:pic>
      <p:sp>
        <p:nvSpPr>
          <p:cNvPr id="4" name="ZoneTexte 3"/>
          <p:cNvSpPr txBox="1"/>
          <p:nvPr/>
        </p:nvSpPr>
        <p:spPr>
          <a:xfrm>
            <a:off x="4427984" y="6021288"/>
            <a:ext cx="4536504" cy="307777"/>
          </a:xfrm>
          <a:prstGeom prst="rect">
            <a:avLst/>
          </a:prstGeom>
          <a:noFill/>
        </p:spPr>
        <p:txBody>
          <a:bodyPr wrap="square" rtlCol="0">
            <a:spAutoFit/>
          </a:bodyPr>
          <a:lstStyle/>
          <a:p>
            <a:r>
              <a:rPr lang="fr-FR" sz="1400" dirty="0" smtClean="0"/>
              <a:t>Séquence d’images dynamiques MIP du modèle TEP</a:t>
            </a:r>
            <a:endParaRPr lang="fr-FR"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a:t>
            </a:r>
            <a:endParaRPr lang="fr-FR" dirty="0"/>
          </a:p>
        </p:txBody>
      </p:sp>
      <p:sp>
        <p:nvSpPr>
          <p:cNvPr id="9" name="Espace réservé du numéro de diapositive 8"/>
          <p:cNvSpPr>
            <a:spLocks noGrp="1"/>
          </p:cNvSpPr>
          <p:nvPr>
            <p:ph type="sldNum" sz="quarter" idx="12"/>
          </p:nvPr>
        </p:nvSpPr>
        <p:spPr/>
        <p:txBody>
          <a:bodyPr/>
          <a:lstStyle/>
          <a:p>
            <a:fld id="{C150C456-2263-429F-8B62-665CEC5784CF}" type="slidenum">
              <a:rPr lang="fr-FR" smtClean="0"/>
              <a:pPr/>
              <a:t>18</a:t>
            </a:fld>
            <a:endParaRPr lang="fr-FR"/>
          </a:p>
        </p:txBody>
      </p:sp>
      <p:sp>
        <p:nvSpPr>
          <p:cNvPr id="3" name="Espace réservé du contenu 2"/>
          <p:cNvSpPr>
            <a:spLocks noGrp="1"/>
          </p:cNvSpPr>
          <p:nvPr>
            <p:ph sz="quarter" idx="1"/>
          </p:nvPr>
        </p:nvSpPr>
        <p:spPr>
          <a:xfrm>
            <a:off x="323528" y="1340768"/>
            <a:ext cx="5976664" cy="4717504"/>
          </a:xfrm>
        </p:spPr>
        <p:txBody>
          <a:bodyPr>
            <a:normAutofit fontScale="92500" lnSpcReduction="20000"/>
          </a:bodyPr>
          <a:lstStyle/>
          <a:p>
            <a:r>
              <a:rPr lang="fr-FR" dirty="0" smtClean="0"/>
              <a:t>Des organes :</a:t>
            </a:r>
          </a:p>
          <a:p>
            <a:pPr lvl="1"/>
            <a:r>
              <a:rPr lang="fr-FR" dirty="0" smtClean="0"/>
              <a:t>Extraites de données clinique :</a:t>
            </a:r>
          </a:p>
          <a:p>
            <a:pPr lvl="2"/>
            <a:r>
              <a:rPr lang="fr-FR" dirty="0" smtClean="0"/>
              <a:t>Images cliniques de 70 patients (CERMEP)</a:t>
            </a:r>
          </a:p>
          <a:p>
            <a:pPr lvl="2"/>
            <a:r>
              <a:rPr lang="fr-FR" dirty="0" smtClean="0"/>
              <a:t>Imageur Siemens ECAT EXACT HR+</a:t>
            </a:r>
          </a:p>
          <a:p>
            <a:pPr lvl="2"/>
            <a:r>
              <a:rPr lang="fr-FR" dirty="0" smtClean="0"/>
              <a:t>Moyennes sur 70 patients dans des Régions d’Intérêts </a:t>
            </a:r>
            <a:r>
              <a:rPr lang="fr-FR" sz="1900" b="1" dirty="0">
                <a:solidFill>
                  <a:schemeClr val="accent1"/>
                </a:solidFill>
              </a:rPr>
              <a:t>[</a:t>
            </a:r>
            <a:r>
              <a:rPr lang="fr-FR" sz="1900" b="1" dirty="0" err="1">
                <a:solidFill>
                  <a:schemeClr val="accent1"/>
                </a:solidFill>
              </a:rPr>
              <a:t>Tomei</a:t>
            </a:r>
            <a:r>
              <a:rPr lang="fr-FR" sz="1900" b="1" dirty="0">
                <a:solidFill>
                  <a:schemeClr val="accent1"/>
                </a:solidFill>
              </a:rPr>
              <a:t>, 2010</a:t>
            </a:r>
            <a:r>
              <a:rPr lang="fr-FR" sz="1900" b="1" dirty="0" smtClean="0">
                <a:solidFill>
                  <a:schemeClr val="accent1"/>
                </a:solidFill>
              </a:rPr>
              <a:t>]</a:t>
            </a:r>
            <a:endParaRPr lang="fr-FR" sz="1900" b="1" dirty="0">
              <a:solidFill>
                <a:schemeClr val="accent1"/>
              </a:solidFill>
            </a:endParaRPr>
          </a:p>
          <a:p>
            <a:pPr lvl="2"/>
            <a:endParaRPr lang="fr-FR" dirty="0" smtClean="0"/>
          </a:p>
          <a:p>
            <a:r>
              <a:rPr lang="fr-FR" dirty="0" smtClean="0"/>
              <a:t>Des lésions :</a:t>
            </a:r>
          </a:p>
          <a:p>
            <a:pPr lvl="1"/>
            <a:r>
              <a:rPr lang="fr-FR" dirty="0" smtClean="0"/>
              <a:t>2 tailles de lésions sphériques : 8mm et 12mm de diamètre</a:t>
            </a:r>
          </a:p>
          <a:p>
            <a:pPr lvl="1"/>
            <a:r>
              <a:rPr lang="fr-FR" dirty="0" smtClean="0"/>
              <a:t>Obtenues par calibration sur les images statiques :</a:t>
            </a:r>
          </a:p>
          <a:p>
            <a:pPr lvl="2"/>
            <a:r>
              <a:rPr lang="fr-FR" dirty="0" smtClean="0"/>
              <a:t>Deux observateurs humains</a:t>
            </a:r>
          </a:p>
          <a:p>
            <a:pPr lvl="2"/>
            <a:r>
              <a:rPr lang="fr-FR" dirty="0" smtClean="0"/>
              <a:t>Calibration sur 5 niveaux de détection :</a:t>
            </a:r>
          </a:p>
          <a:p>
            <a:pPr lvl="3"/>
            <a:r>
              <a:rPr lang="fr-FR" dirty="0" smtClean="0"/>
              <a:t>10%, 30%, 50%, 70%, 90% de détection</a:t>
            </a:r>
          </a:p>
        </p:txBody>
      </p:sp>
      <p:pic>
        <p:nvPicPr>
          <p:cNvPr id="106497" name="Picture 1" descr="BOUMO16_none_coronal_-0"/>
          <p:cNvPicPr>
            <a:picLocks noChangeAspect="1" noChangeArrowheads="1"/>
          </p:cNvPicPr>
          <p:nvPr/>
        </p:nvPicPr>
        <p:blipFill>
          <a:blip r:embed="rId3" cstate="print"/>
          <a:srcRect/>
          <a:stretch>
            <a:fillRect/>
          </a:stretch>
        </p:blipFill>
        <p:spPr bwMode="auto">
          <a:xfrm>
            <a:off x="6804248" y="2060848"/>
            <a:ext cx="1400175" cy="2686050"/>
          </a:xfrm>
          <a:prstGeom prst="rect">
            <a:avLst/>
          </a:prstGeom>
          <a:noFill/>
        </p:spPr>
      </p:pic>
      <p:sp>
        <p:nvSpPr>
          <p:cNvPr id="7" name="ZoneTexte 6"/>
          <p:cNvSpPr txBox="1"/>
          <p:nvPr/>
        </p:nvSpPr>
        <p:spPr>
          <a:xfrm>
            <a:off x="6804248" y="4746898"/>
            <a:ext cx="1440160" cy="369332"/>
          </a:xfrm>
          <a:prstGeom prst="rect">
            <a:avLst/>
          </a:prstGeom>
          <a:noFill/>
        </p:spPr>
        <p:txBody>
          <a:bodyPr wrap="square" rtlCol="0">
            <a:spAutoFit/>
          </a:bodyPr>
          <a:lstStyle/>
          <a:p>
            <a:r>
              <a:rPr lang="fr-FR" b="1" dirty="0" smtClean="0">
                <a:solidFill>
                  <a:schemeClr val="accent1"/>
                </a:solidFill>
              </a:rPr>
              <a:t>[CERMEP]</a:t>
            </a:r>
            <a:endParaRPr lang="fr-FR" b="1"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Quelques images</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19</a:t>
            </a:fld>
            <a:endParaRPr lang="fr-FR"/>
          </a:p>
        </p:txBody>
      </p:sp>
      <p:pic>
        <p:nvPicPr>
          <p:cNvPr id="5" name="Image 4"/>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2555776" y="1844824"/>
            <a:ext cx="1950720" cy="4175760"/>
          </a:xfrm>
          <a:prstGeom prst="rect">
            <a:avLst/>
          </a:prstGeom>
        </p:spPr>
      </p:pic>
      <p:pic>
        <p:nvPicPr>
          <p:cNvPr id="6" name="Image 5"/>
          <p:cNvPicPr>
            <a:picLocks noChangeAspect="1"/>
          </p:cNvPicPr>
          <p:nvPr/>
        </p:nvPicPr>
        <p:blipFill>
          <a:blip r:embed="rId5" cstate="print">
            <a:extLst>
              <a:ext uri="{BEBA8EAE-BF5A-486C-A8C5-ECC9F3942E4B}">
                <a14:imgProps xmlns="" xmlns:a14="http://schemas.microsoft.com/office/drawing/2010/main">
                  <a14:imgLayer r:embed="rId6">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23528" y="1844824"/>
            <a:ext cx="1950720" cy="4175760"/>
          </a:xfrm>
          <a:prstGeom prst="rect">
            <a:avLst/>
          </a:prstGeom>
        </p:spPr>
      </p:pic>
      <p:pic>
        <p:nvPicPr>
          <p:cNvPr id="7" name="Image 6"/>
          <p:cNvPicPr>
            <a:picLocks noChangeAspect="1"/>
          </p:cNvPicPr>
          <p:nvPr/>
        </p:nvPicPr>
        <p:blipFill>
          <a:blip r:embed="rId7" cstate="print">
            <a:extLst>
              <a:ext uri="{BEBA8EAE-BF5A-486C-A8C5-ECC9F3942E4B}">
                <a14:imgProps xmlns="" xmlns:a14="http://schemas.microsoft.com/office/drawing/2010/main">
                  <a14:imgLayer r:embed="rId8">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4788024" y="1844824"/>
            <a:ext cx="1950720" cy="4175760"/>
          </a:xfrm>
          <a:prstGeom prst="rect">
            <a:avLst/>
          </a:prstGeom>
        </p:spPr>
      </p:pic>
      <p:pic>
        <p:nvPicPr>
          <p:cNvPr id="11" name="Espace réservé du contenu 10" descr="che_elo.gif"/>
          <p:cNvPicPr>
            <a:picLocks noGrp="1" noChangeAspect="1"/>
          </p:cNvPicPr>
          <p:nvPr>
            <p:ph sz="quarter" idx="1"/>
          </p:nvPr>
        </p:nvPicPr>
        <p:blipFill>
          <a:blip r:embed="rId9" cstate="print"/>
          <a:stretch>
            <a:fillRect/>
          </a:stretch>
        </p:blipFill>
        <p:spPr>
          <a:xfrm>
            <a:off x="6948263" y="1844824"/>
            <a:ext cx="1951049" cy="4176464"/>
          </a:xfrm>
        </p:spPr>
      </p:pic>
      <p:sp>
        <p:nvSpPr>
          <p:cNvPr id="13" name="Rectangle 12"/>
          <p:cNvSpPr/>
          <p:nvPr/>
        </p:nvSpPr>
        <p:spPr>
          <a:xfrm>
            <a:off x="323528" y="1052736"/>
            <a:ext cx="8568952" cy="646331"/>
          </a:xfrm>
          <a:prstGeom prst="rect">
            <a:avLst/>
          </a:prstGeom>
        </p:spPr>
        <p:txBody>
          <a:bodyPr wrap="square">
            <a:spAutoFit/>
          </a:bodyPr>
          <a:lstStyle/>
          <a:p>
            <a:r>
              <a:rPr lang="fr-FR" dirty="0" smtClean="0"/>
              <a:t>15 modèles ont été générés, avec 173 lésions placées dans le poumon, et 107 dans le foie.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2</a:t>
            </a:fld>
            <a:endParaRPr lang="fr-FR"/>
          </a:p>
        </p:txBody>
      </p:sp>
      <p:sp>
        <p:nvSpPr>
          <p:cNvPr id="3" name="Espace réservé du contenu 2"/>
          <p:cNvSpPr>
            <a:spLocks noGrp="1"/>
          </p:cNvSpPr>
          <p:nvPr>
            <p:ph sz="quarter" idx="1"/>
          </p:nvPr>
        </p:nvSpPr>
        <p:spPr>
          <a:xfrm>
            <a:off x="457200" y="1803608"/>
            <a:ext cx="8229600" cy="4937760"/>
          </a:xfrm>
        </p:spPr>
        <p:txBody>
          <a:bodyPr>
            <a:normAutofit/>
          </a:bodyPr>
          <a:lstStyle/>
          <a:p>
            <a:r>
              <a:rPr lang="fr-FR" dirty="0" smtClean="0"/>
              <a:t>Contexte</a:t>
            </a:r>
          </a:p>
          <a:p>
            <a:r>
              <a:rPr lang="fr-FR" dirty="0" smtClean="0"/>
              <a:t>Présentation de notre approche</a:t>
            </a:r>
          </a:p>
          <a:p>
            <a:r>
              <a:rPr lang="fr-FR" dirty="0" smtClean="0"/>
              <a:t>Travail réalisé</a:t>
            </a:r>
          </a:p>
          <a:p>
            <a:r>
              <a:rPr lang="fr-FR" dirty="0" smtClean="0"/>
              <a:t>Résultats</a:t>
            </a:r>
          </a:p>
          <a:p>
            <a:r>
              <a:rPr lang="fr-FR" dirty="0" smtClean="0"/>
              <a:t>Conclusion et perspectives</a:t>
            </a:r>
          </a:p>
          <a:p>
            <a:pPr lvl="1"/>
            <a:endParaRPr lang="fr-FR" dirty="0"/>
          </a:p>
        </p:txBody>
      </p:sp>
      <p:sp>
        <p:nvSpPr>
          <p:cNvPr id="5" name="Rectangle 4"/>
          <p:cNvSpPr/>
          <p:nvPr/>
        </p:nvSpPr>
        <p:spPr>
          <a:xfrm>
            <a:off x="504056" y="908720"/>
            <a:ext cx="8244408" cy="830997"/>
          </a:xfrm>
          <a:prstGeom prst="rect">
            <a:avLst/>
          </a:prstGeom>
        </p:spPr>
        <p:txBody>
          <a:bodyPr wrap="square">
            <a:spAutoFit/>
          </a:bodyPr>
          <a:lstStyle/>
          <a:p>
            <a:pPr algn="ctr"/>
            <a:r>
              <a:rPr lang="fr-FR" sz="2400" b="1" dirty="0" smtClean="0">
                <a:solidFill>
                  <a:schemeClr val="accent1"/>
                </a:solidFill>
              </a:rPr>
              <a:t>Évaluation de la correction du mouvement respiratoire sur la détection des lésions en oncologie TEP </a:t>
            </a:r>
            <a:endParaRPr lang="fr-FR" sz="2400" b="1"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approche</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20</a:t>
            </a:fld>
            <a:endParaRPr lang="fr-FR"/>
          </a:p>
        </p:txBody>
      </p:sp>
      <p:sp>
        <p:nvSpPr>
          <p:cNvPr id="93" name="Rectangle 92"/>
          <p:cNvSpPr/>
          <p:nvPr/>
        </p:nvSpPr>
        <p:spPr>
          <a:xfrm>
            <a:off x="1239047" y="1643365"/>
            <a:ext cx="1175684"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Images TDM de patients</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4" name="Rectangle 93"/>
          <p:cNvSpPr/>
          <p:nvPr/>
        </p:nvSpPr>
        <p:spPr>
          <a:xfrm>
            <a:off x="1239047" y="2250799"/>
            <a:ext cx="1175684" cy="441770"/>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Modèle de patient</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5" name="Rectangle 94"/>
          <p:cNvSpPr/>
          <p:nvPr/>
        </p:nvSpPr>
        <p:spPr>
          <a:xfrm>
            <a:off x="2767437" y="2140357"/>
            <a:ext cx="1410821" cy="66265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ysClr val="window" lastClr="FFFFFF"/>
                </a:solidFill>
                <a:effectLst/>
                <a:uLnTx/>
                <a:uFillTx/>
                <a:latin typeface="Calibri"/>
                <a:ea typeface="+mn-ea"/>
                <a:cs typeface="+mn-cs"/>
              </a:rPr>
              <a:t>Fantômes</a:t>
            </a: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7" name="ZoneTexte 96"/>
          <p:cNvSpPr txBox="1"/>
          <p:nvPr/>
        </p:nvSpPr>
        <p:spPr>
          <a:xfrm>
            <a:off x="1003910" y="1035931"/>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1. Modèles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98" name="Connecteur droit 97"/>
          <p:cNvCxnSpPr/>
          <p:nvPr/>
        </p:nvCxnSpPr>
        <p:spPr>
          <a:xfrm rot="5400000">
            <a:off x="3260874" y="2306021"/>
            <a:ext cx="2540180" cy="0"/>
          </a:xfrm>
          <a:prstGeom prst="line">
            <a:avLst/>
          </a:prstGeom>
          <a:noFill/>
          <a:ln w="9525" cap="flat" cmpd="sng" algn="ctr">
            <a:solidFill>
              <a:srgbClr val="4F81BD">
                <a:shade val="95000"/>
                <a:satMod val="105000"/>
              </a:srgbClr>
            </a:solidFill>
            <a:prstDash val="solid"/>
          </a:ln>
          <a:effectLst/>
        </p:spPr>
      </p:cxnSp>
      <p:sp>
        <p:nvSpPr>
          <p:cNvPr id="99" name="ZoneTexte 98"/>
          <p:cNvSpPr txBox="1"/>
          <p:nvPr/>
        </p:nvSpPr>
        <p:spPr>
          <a:xfrm>
            <a:off x="4707316" y="1035931"/>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2. Simulations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101" name="Connecteur droit avec flèche 100"/>
          <p:cNvCxnSpPr>
            <a:stCxn id="93" idx="2"/>
            <a:endCxn id="94" idx="0"/>
          </p:cNvCxnSpPr>
          <p:nvPr/>
        </p:nvCxnSpPr>
        <p:spPr>
          <a:xfrm rot="5400000">
            <a:off x="1716447" y="2140317"/>
            <a:ext cx="220885" cy="1307"/>
          </a:xfrm>
          <a:prstGeom prst="straightConnector1">
            <a:avLst/>
          </a:prstGeom>
          <a:noFill/>
          <a:ln w="25400" cap="flat" cmpd="sng" algn="ctr">
            <a:solidFill>
              <a:schemeClr val="bg1">
                <a:lumMod val="65000"/>
              </a:schemeClr>
            </a:solidFill>
            <a:prstDash val="solid"/>
            <a:tailEnd type="arrow"/>
          </a:ln>
          <a:effectLst/>
        </p:spPr>
      </p:cxnSp>
      <p:sp>
        <p:nvSpPr>
          <p:cNvPr id="102" name="Rectangle 101"/>
          <p:cNvSpPr/>
          <p:nvPr/>
        </p:nvSpPr>
        <p:spPr>
          <a:xfrm>
            <a:off x="899592" y="3023898"/>
            <a:ext cx="1008112"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Lésions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synthétiques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3" name="Connecteur droit avec flèche 102"/>
          <p:cNvCxnSpPr>
            <a:stCxn id="102" idx="0"/>
            <a:endCxn id="94" idx="2"/>
          </p:cNvCxnSpPr>
          <p:nvPr/>
        </p:nvCxnSpPr>
        <p:spPr>
          <a:xfrm flipV="1">
            <a:off x="1403648" y="2692569"/>
            <a:ext cx="423241" cy="331329"/>
          </a:xfrm>
          <a:prstGeom prst="straightConnector1">
            <a:avLst/>
          </a:prstGeom>
          <a:noFill/>
          <a:ln w="25400" cap="flat" cmpd="sng" algn="ctr">
            <a:solidFill>
              <a:schemeClr val="bg1">
                <a:lumMod val="65000"/>
              </a:schemeClr>
            </a:solidFill>
            <a:prstDash val="solid"/>
            <a:tailEnd type="arrow"/>
          </a:ln>
          <a:effectLst/>
        </p:spPr>
      </p:cxnSp>
      <p:cxnSp>
        <p:nvCxnSpPr>
          <p:cNvPr id="104" name="Connecteur droit avec flèche 103"/>
          <p:cNvCxnSpPr>
            <a:stCxn id="94" idx="3"/>
            <a:endCxn id="95" idx="1"/>
          </p:cNvCxnSpPr>
          <p:nvPr/>
        </p:nvCxnSpPr>
        <p:spPr>
          <a:xfrm>
            <a:off x="2414732" y="2471685"/>
            <a:ext cx="352705" cy="1228"/>
          </a:xfrm>
          <a:prstGeom prst="straightConnector1">
            <a:avLst/>
          </a:prstGeom>
          <a:noFill/>
          <a:ln w="25400" cap="flat" cmpd="sng" algn="ctr">
            <a:solidFill>
              <a:schemeClr val="bg1">
                <a:lumMod val="65000"/>
              </a:schemeClr>
            </a:solidFill>
            <a:prstDash val="solid"/>
            <a:tailEnd type="arrow"/>
          </a:ln>
          <a:effectLst/>
        </p:spPr>
      </p:cxnSp>
      <p:cxnSp>
        <p:nvCxnSpPr>
          <p:cNvPr id="105" name="Connecteur droit 104"/>
          <p:cNvCxnSpPr/>
          <p:nvPr/>
        </p:nvCxnSpPr>
        <p:spPr>
          <a:xfrm>
            <a:off x="1062695" y="3852217"/>
            <a:ext cx="6995323" cy="0"/>
          </a:xfrm>
          <a:prstGeom prst="line">
            <a:avLst/>
          </a:prstGeom>
          <a:noFill/>
          <a:ln w="38100" cap="flat" cmpd="sng" algn="ctr">
            <a:solidFill>
              <a:srgbClr val="8064A2"/>
            </a:solidFill>
            <a:prstDash val="solid"/>
          </a:ln>
          <a:effectLst>
            <a:outerShdw blurRad="40000" dist="23000" dir="5400000" rotWithShape="0">
              <a:srgbClr val="000000">
                <a:alpha val="35000"/>
              </a:srgbClr>
            </a:outerShdw>
          </a:effectLst>
        </p:spPr>
      </p:cxnSp>
      <p:sp>
        <p:nvSpPr>
          <p:cNvPr id="106" name="Rectangle 105"/>
          <p:cNvSpPr/>
          <p:nvPr/>
        </p:nvSpPr>
        <p:spPr>
          <a:xfrm>
            <a:off x="886342" y="5508856"/>
            <a:ext cx="881763"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ysClr val="window" lastClr="FFFFFF"/>
                </a:solidFill>
                <a:effectLst/>
                <a:uLnTx/>
                <a:uFillTx/>
                <a:latin typeface="Calibri"/>
                <a:ea typeface="+mn-ea"/>
                <a:cs typeface="+mn-cs"/>
              </a:rPr>
              <a:t>Estimation du mouvement</a:t>
            </a:r>
            <a:endParaRPr kumimoji="0" lang="fr-FR" sz="105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7" name="ZoneTexte 106"/>
          <p:cNvSpPr txBox="1"/>
          <p:nvPr/>
        </p:nvSpPr>
        <p:spPr>
          <a:xfrm>
            <a:off x="1003910" y="3907439"/>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3. Correction du mouvement respiratoire</a:t>
            </a:r>
            <a:endParaRPr kumimoji="0" lang="fr-FR" sz="1800" b="0" i="0" u="none" strike="noStrike" kern="0" cap="none" spc="0" normalizeH="0" baseline="0" noProof="0" dirty="0">
              <a:ln>
                <a:noFill/>
              </a:ln>
              <a:solidFill>
                <a:sysClr val="windowText" lastClr="000000"/>
              </a:solidFill>
              <a:effectLst/>
              <a:uLnTx/>
              <a:uFillTx/>
            </a:endParaRPr>
          </a:p>
        </p:txBody>
      </p:sp>
      <p:sp>
        <p:nvSpPr>
          <p:cNvPr id="108" name="Rectangle 107"/>
          <p:cNvSpPr/>
          <p:nvPr/>
        </p:nvSpPr>
        <p:spPr>
          <a:xfrm>
            <a:off x="2062026" y="5508856"/>
            <a:ext cx="881763"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Correction du mouvement</a:t>
            </a:r>
            <a:endParaRPr kumimoji="0" lang="fr-FR" sz="10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9" name="Connecteur droit avec flèche 108"/>
          <p:cNvCxnSpPr>
            <a:stCxn id="106" idx="3"/>
            <a:endCxn id="108" idx="1"/>
          </p:cNvCxnSpPr>
          <p:nvPr/>
        </p:nvCxnSpPr>
        <p:spPr>
          <a:xfrm>
            <a:off x="1768105" y="5757352"/>
            <a:ext cx="293921" cy="1228"/>
          </a:xfrm>
          <a:prstGeom prst="straightConnector1">
            <a:avLst/>
          </a:prstGeom>
          <a:noFill/>
          <a:ln w="25400" cap="flat" cmpd="sng" algn="ctr">
            <a:solidFill>
              <a:schemeClr val="bg1">
                <a:lumMod val="65000"/>
              </a:schemeClr>
            </a:solidFill>
            <a:prstDash val="solid"/>
            <a:tailEnd type="arrow"/>
          </a:ln>
          <a:effectLst/>
        </p:spPr>
      </p:cxnSp>
      <p:sp>
        <p:nvSpPr>
          <p:cNvPr id="110" name="ZoneTexte 109"/>
          <p:cNvSpPr txBox="1"/>
          <p:nvPr/>
        </p:nvSpPr>
        <p:spPr>
          <a:xfrm>
            <a:off x="4707316" y="3907439"/>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4. Estimation des performances</a:t>
            </a:r>
            <a:endParaRPr kumimoji="0" lang="fr-FR" sz="1800" b="0" i="0" u="none" strike="noStrike" kern="0" cap="none" spc="0" normalizeH="0" baseline="0" noProof="0" dirty="0">
              <a:ln>
                <a:noFill/>
              </a:ln>
              <a:solidFill>
                <a:sysClr val="windowText" lastClr="000000"/>
              </a:solidFill>
              <a:effectLst/>
              <a:uLnTx/>
              <a:uFillTx/>
            </a:endParaRPr>
          </a:p>
        </p:txBody>
      </p:sp>
      <p:sp>
        <p:nvSpPr>
          <p:cNvPr id="111" name="Flèche droite 110"/>
          <p:cNvSpPr/>
          <p:nvPr/>
        </p:nvSpPr>
        <p:spPr>
          <a:xfrm>
            <a:off x="4283968" y="2276872"/>
            <a:ext cx="529058" cy="27610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5" name="Connecteur droit avec flèche 114"/>
          <p:cNvCxnSpPr>
            <a:stCxn id="49" idx="3"/>
            <a:endCxn id="51" idx="1"/>
          </p:cNvCxnSpPr>
          <p:nvPr/>
        </p:nvCxnSpPr>
        <p:spPr>
          <a:xfrm flipV="1">
            <a:off x="6012160" y="2312876"/>
            <a:ext cx="504056" cy="144016"/>
          </a:xfrm>
          <a:prstGeom prst="straightConnector1">
            <a:avLst/>
          </a:prstGeom>
          <a:noFill/>
          <a:ln w="25400" cap="flat" cmpd="sng" algn="ctr">
            <a:solidFill>
              <a:srgbClr val="4F81BD">
                <a:shade val="95000"/>
                <a:satMod val="105000"/>
              </a:srgbClr>
            </a:solidFill>
            <a:prstDash val="solid"/>
            <a:tailEnd type="arrow"/>
          </a:ln>
          <a:effectLst/>
        </p:spPr>
      </p:cxnSp>
      <p:sp>
        <p:nvSpPr>
          <p:cNvPr id="116" name="Rectangle 115"/>
          <p:cNvSpPr/>
          <p:nvPr/>
        </p:nvSpPr>
        <p:spPr>
          <a:xfrm>
            <a:off x="6516216" y="2913455"/>
            <a:ext cx="792087" cy="496992"/>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7" name="Rectangle 116"/>
          <p:cNvSpPr/>
          <p:nvPr/>
        </p:nvSpPr>
        <p:spPr>
          <a:xfrm>
            <a:off x="7308304" y="2913455"/>
            <a:ext cx="936105" cy="496992"/>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8" name="Rectangle 117"/>
          <p:cNvSpPr/>
          <p:nvPr/>
        </p:nvSpPr>
        <p:spPr>
          <a:xfrm>
            <a:off x="5295159" y="5011865"/>
            <a:ext cx="1058116" cy="66265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Diagnostic automatique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(DAO)</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9" name="Rectangle 118"/>
          <p:cNvSpPr/>
          <p:nvPr/>
        </p:nvSpPr>
        <p:spPr>
          <a:xfrm>
            <a:off x="6764764" y="4901422"/>
            <a:ext cx="1528390" cy="93876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smtClean="0">
                <a:ln>
                  <a:noFill/>
                </a:ln>
                <a:solidFill>
                  <a:sysClr val="window" lastClr="FFFFFF"/>
                </a:solidFill>
                <a:effectLst/>
                <a:uLnTx/>
                <a:uFillTx/>
                <a:latin typeface="Calibri"/>
                <a:ea typeface="+mn-ea"/>
                <a:cs typeface="+mn-cs"/>
              </a:rPr>
              <a:t>Mesure de performance</a:t>
            </a:r>
            <a:endParaRPr kumimoji="0" lang="fr-FR"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0" name="Rectangle 119"/>
          <p:cNvSpPr/>
          <p:nvPr/>
        </p:nvSpPr>
        <p:spPr>
          <a:xfrm>
            <a:off x="1990109" y="3023898"/>
            <a:ext cx="940548"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Courbes respiratoires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1" name="Connecteur droit avec flèche 120"/>
          <p:cNvCxnSpPr>
            <a:stCxn id="120" idx="0"/>
            <a:endCxn id="94" idx="2"/>
          </p:cNvCxnSpPr>
          <p:nvPr/>
        </p:nvCxnSpPr>
        <p:spPr>
          <a:xfrm flipH="1" flipV="1">
            <a:off x="1826889" y="2692570"/>
            <a:ext cx="633493" cy="331328"/>
          </a:xfrm>
          <a:prstGeom prst="straightConnector1">
            <a:avLst/>
          </a:prstGeom>
          <a:noFill/>
          <a:ln w="25400" cap="flat" cmpd="sng" algn="ctr">
            <a:solidFill>
              <a:schemeClr val="bg1">
                <a:lumMod val="65000"/>
              </a:schemeClr>
            </a:solidFill>
            <a:prstDash val="solid"/>
            <a:tailEnd type="arrow"/>
          </a:ln>
          <a:effectLst/>
        </p:spPr>
      </p:cxnSp>
      <p:sp>
        <p:nvSpPr>
          <p:cNvPr id="122" name="Rectangle 121"/>
          <p:cNvSpPr/>
          <p:nvPr/>
        </p:nvSpPr>
        <p:spPr>
          <a:xfrm>
            <a:off x="1474184" y="4581128"/>
            <a:ext cx="940548" cy="54117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Données</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TEP</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3" name="Forme 122"/>
          <p:cNvCxnSpPr>
            <a:stCxn id="122" idx="1"/>
            <a:endCxn id="106" idx="0"/>
          </p:cNvCxnSpPr>
          <p:nvPr/>
        </p:nvCxnSpPr>
        <p:spPr>
          <a:xfrm rot="10800000" flipV="1">
            <a:off x="1327224" y="4851718"/>
            <a:ext cx="146960" cy="657138"/>
          </a:xfrm>
          <a:prstGeom prst="curvedConnector2">
            <a:avLst/>
          </a:prstGeom>
          <a:noFill/>
          <a:ln w="25400" cap="flat" cmpd="sng" algn="ctr">
            <a:solidFill>
              <a:schemeClr val="bg1">
                <a:lumMod val="65000"/>
              </a:schemeClr>
            </a:solidFill>
            <a:prstDash val="solid"/>
            <a:tailEnd type="arrow"/>
          </a:ln>
          <a:effectLst/>
        </p:spPr>
      </p:cxnSp>
      <p:cxnSp>
        <p:nvCxnSpPr>
          <p:cNvPr id="124" name="Forme 123"/>
          <p:cNvCxnSpPr>
            <a:stCxn id="122" idx="3"/>
            <a:endCxn id="108" idx="0"/>
          </p:cNvCxnSpPr>
          <p:nvPr/>
        </p:nvCxnSpPr>
        <p:spPr>
          <a:xfrm>
            <a:off x="2414732" y="4851718"/>
            <a:ext cx="88176" cy="657138"/>
          </a:xfrm>
          <a:prstGeom prst="curvedConnector2">
            <a:avLst/>
          </a:prstGeom>
          <a:noFill/>
          <a:ln w="25400" cap="flat" cmpd="sng" algn="ctr">
            <a:solidFill>
              <a:schemeClr val="bg1">
                <a:lumMod val="65000"/>
              </a:schemeClr>
            </a:solidFill>
            <a:prstDash val="solid"/>
            <a:tailEnd type="arrow"/>
          </a:ln>
          <a:effectLst/>
        </p:spPr>
      </p:cxnSp>
      <p:sp>
        <p:nvSpPr>
          <p:cNvPr id="125" name="Rectangle 124"/>
          <p:cNvSpPr/>
          <p:nvPr/>
        </p:nvSpPr>
        <p:spPr>
          <a:xfrm>
            <a:off x="3275857" y="4967218"/>
            <a:ext cx="1372676" cy="66265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Images TEP corrigées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6" name="Accolade fermante 125"/>
          <p:cNvSpPr/>
          <p:nvPr/>
        </p:nvSpPr>
        <p:spPr>
          <a:xfrm>
            <a:off x="2943790" y="4514873"/>
            <a:ext cx="293921" cy="1656639"/>
          </a:xfrm>
          <a:prstGeom prst="rightBrace">
            <a:avLst/>
          </a:prstGeom>
          <a:no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Flèche droite 126"/>
          <p:cNvSpPr/>
          <p:nvPr/>
        </p:nvSpPr>
        <p:spPr>
          <a:xfrm flipV="1">
            <a:off x="4757143" y="5185943"/>
            <a:ext cx="479232" cy="276107"/>
          </a:xfrm>
          <a:prstGeom prst="rightArrow">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Flèche droite 129"/>
          <p:cNvSpPr/>
          <p:nvPr/>
        </p:nvSpPr>
        <p:spPr>
          <a:xfrm flipV="1">
            <a:off x="6412059" y="5232750"/>
            <a:ext cx="293921" cy="276107"/>
          </a:xfrm>
          <a:prstGeom prst="rightArrow">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Rectangle 130"/>
          <p:cNvSpPr/>
          <p:nvPr/>
        </p:nvSpPr>
        <p:spPr>
          <a:xfrm>
            <a:off x="827584" y="980728"/>
            <a:ext cx="7524328" cy="530120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Rectangle 131"/>
          <p:cNvSpPr/>
          <p:nvPr/>
        </p:nvSpPr>
        <p:spPr>
          <a:xfrm>
            <a:off x="6353275" y="4238766"/>
            <a:ext cx="646626"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Lésions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33" name="Forme 132"/>
          <p:cNvCxnSpPr>
            <a:stCxn id="132" idx="3"/>
          </p:cNvCxnSpPr>
          <p:nvPr/>
        </p:nvCxnSpPr>
        <p:spPr>
          <a:xfrm>
            <a:off x="6999901" y="4432041"/>
            <a:ext cx="352705" cy="469381"/>
          </a:xfrm>
          <a:prstGeom prst="curvedConnector2">
            <a:avLst/>
          </a:prstGeom>
          <a:noFill/>
          <a:ln w="25400" cap="flat" cmpd="sng" algn="ctr">
            <a:solidFill>
              <a:schemeClr val="bg1">
                <a:lumMod val="65000"/>
              </a:schemeClr>
            </a:solidFill>
            <a:prstDash val="solid"/>
            <a:tailEnd type="arrow"/>
          </a:ln>
          <a:effectLst/>
        </p:spPr>
      </p:cxnSp>
      <p:sp>
        <p:nvSpPr>
          <p:cNvPr id="49" name="Rectangle 48"/>
          <p:cNvSpPr/>
          <p:nvPr/>
        </p:nvSpPr>
        <p:spPr>
          <a:xfrm>
            <a:off x="4932040" y="2204864"/>
            <a:ext cx="1080120" cy="5040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Simulateur </a:t>
            </a: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TEP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(3D + t)</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1" name="Rectangle 50"/>
          <p:cNvSpPr/>
          <p:nvPr/>
        </p:nvSpPr>
        <p:spPr>
          <a:xfrm>
            <a:off x="6516216" y="1700808"/>
            <a:ext cx="1728192" cy="122413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Données patients Virtuels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Rectangle 42"/>
          <p:cNvSpPr/>
          <p:nvPr/>
        </p:nvSpPr>
        <p:spPr>
          <a:xfrm>
            <a:off x="3275856" y="4365104"/>
            <a:ext cx="1368152" cy="469157"/>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statiques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4" name="Rectangle 43"/>
          <p:cNvSpPr/>
          <p:nvPr/>
        </p:nvSpPr>
        <p:spPr>
          <a:xfrm>
            <a:off x="3275856" y="5733256"/>
            <a:ext cx="1368152" cy="474481"/>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non corrigées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PET-SORTEO</a:t>
            </a:r>
            <a:endParaRPr lang="fr-FR" dirty="0"/>
          </a:p>
        </p:txBody>
      </p:sp>
      <p:sp>
        <p:nvSpPr>
          <p:cNvPr id="21" name="Espace réservé du numéro de diapositive 20"/>
          <p:cNvSpPr>
            <a:spLocks noGrp="1"/>
          </p:cNvSpPr>
          <p:nvPr>
            <p:ph type="sldNum" sz="quarter" idx="12"/>
          </p:nvPr>
        </p:nvSpPr>
        <p:spPr/>
        <p:txBody>
          <a:bodyPr/>
          <a:lstStyle/>
          <a:p>
            <a:fld id="{C150C456-2263-429F-8B62-665CEC5784CF}" type="slidenum">
              <a:rPr lang="fr-FR" smtClean="0"/>
              <a:pPr/>
              <a:t>21</a:t>
            </a:fld>
            <a:endParaRPr lang="fr-FR"/>
          </a:p>
        </p:txBody>
      </p:sp>
      <p:sp>
        <p:nvSpPr>
          <p:cNvPr id="4" name="Rectangle 3"/>
          <p:cNvSpPr/>
          <p:nvPr/>
        </p:nvSpPr>
        <p:spPr>
          <a:xfrm>
            <a:off x="539552" y="3789040"/>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Image d’atténuation</a:t>
            </a:r>
            <a:endParaRPr lang="fr-FR" dirty="0"/>
          </a:p>
        </p:txBody>
      </p:sp>
      <p:sp>
        <p:nvSpPr>
          <p:cNvPr id="5" name="Rectangle 4"/>
          <p:cNvSpPr/>
          <p:nvPr/>
        </p:nvSpPr>
        <p:spPr>
          <a:xfrm>
            <a:off x="539552" y="1196752"/>
            <a:ext cx="16561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Image d’émission</a:t>
            </a:r>
            <a:endParaRPr lang="fr-FR" dirty="0"/>
          </a:p>
        </p:txBody>
      </p:sp>
      <p:sp>
        <p:nvSpPr>
          <p:cNvPr id="6" name="Virage 5"/>
          <p:cNvSpPr/>
          <p:nvPr/>
        </p:nvSpPr>
        <p:spPr>
          <a:xfrm rot="2465326">
            <a:off x="3275127" y="3218492"/>
            <a:ext cx="623963" cy="45074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Virage 6"/>
          <p:cNvSpPr/>
          <p:nvPr/>
        </p:nvSpPr>
        <p:spPr>
          <a:xfrm rot="19134674" flipV="1">
            <a:off x="3249311" y="4171787"/>
            <a:ext cx="701163" cy="4011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4067944" y="2924944"/>
            <a:ext cx="19442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PET-SORTEO</a:t>
            </a:r>
            <a:endParaRPr lang="fr-FR" dirty="0"/>
          </a:p>
        </p:txBody>
      </p:sp>
      <p:sp>
        <p:nvSpPr>
          <p:cNvPr id="9" name="Virage 8"/>
          <p:cNvSpPr/>
          <p:nvPr/>
        </p:nvSpPr>
        <p:spPr>
          <a:xfrm rot="2465326">
            <a:off x="6129262" y="4373186"/>
            <a:ext cx="701901" cy="4002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Virage 9"/>
          <p:cNvSpPr/>
          <p:nvPr/>
        </p:nvSpPr>
        <p:spPr>
          <a:xfrm rot="19134674" flipV="1">
            <a:off x="6155765" y="3399331"/>
            <a:ext cx="622647" cy="45122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10"/>
          <p:cNvSpPr/>
          <p:nvPr/>
        </p:nvSpPr>
        <p:spPr>
          <a:xfrm>
            <a:off x="6156176" y="1196752"/>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Sinogramme</a:t>
            </a:r>
            <a:endParaRPr lang="fr-FR" dirty="0"/>
          </a:p>
        </p:txBody>
      </p:sp>
      <p:sp>
        <p:nvSpPr>
          <p:cNvPr id="12" name="Rectangle 11"/>
          <p:cNvSpPr/>
          <p:nvPr/>
        </p:nvSpPr>
        <p:spPr>
          <a:xfrm>
            <a:off x="7740352" y="4526360"/>
            <a:ext cx="1296144" cy="17555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7740352" y="4526360"/>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LDR 1</a:t>
            </a:r>
            <a:endParaRPr lang="fr-FR" dirty="0"/>
          </a:p>
        </p:txBody>
      </p:sp>
      <p:sp>
        <p:nvSpPr>
          <p:cNvPr id="14" name="Rectangle 13"/>
          <p:cNvSpPr/>
          <p:nvPr/>
        </p:nvSpPr>
        <p:spPr>
          <a:xfrm>
            <a:off x="7740352" y="4769768"/>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LDR 2</a:t>
            </a:r>
            <a:endParaRPr lang="fr-FR" dirty="0"/>
          </a:p>
        </p:txBody>
      </p:sp>
      <p:sp>
        <p:nvSpPr>
          <p:cNvPr id="15" name="Rectangle 14"/>
          <p:cNvSpPr/>
          <p:nvPr/>
        </p:nvSpPr>
        <p:spPr>
          <a:xfrm>
            <a:off x="7740352" y="4985792"/>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LDR 3</a:t>
            </a:r>
            <a:endParaRPr lang="fr-FR" dirty="0"/>
          </a:p>
        </p:txBody>
      </p:sp>
      <p:sp>
        <p:nvSpPr>
          <p:cNvPr id="16" name="Rectangle 15"/>
          <p:cNvSpPr/>
          <p:nvPr/>
        </p:nvSpPr>
        <p:spPr>
          <a:xfrm>
            <a:off x="7740352" y="5201816"/>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sp>
        <p:nvSpPr>
          <p:cNvPr id="17" name="Rectangle 16"/>
          <p:cNvSpPr/>
          <p:nvPr/>
        </p:nvSpPr>
        <p:spPr>
          <a:xfrm>
            <a:off x="7740352" y="5417840"/>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sp>
        <p:nvSpPr>
          <p:cNvPr id="18" name="Rectangle 17"/>
          <p:cNvSpPr/>
          <p:nvPr/>
        </p:nvSpPr>
        <p:spPr>
          <a:xfrm>
            <a:off x="7740352" y="5633864"/>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sp>
        <p:nvSpPr>
          <p:cNvPr id="19" name="Rectangle 18"/>
          <p:cNvSpPr/>
          <p:nvPr/>
        </p:nvSpPr>
        <p:spPr>
          <a:xfrm>
            <a:off x="7740352" y="5849888"/>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sp>
        <p:nvSpPr>
          <p:cNvPr id="20" name="Rectangle 19"/>
          <p:cNvSpPr/>
          <p:nvPr/>
        </p:nvSpPr>
        <p:spPr>
          <a:xfrm>
            <a:off x="7740352" y="6065912"/>
            <a:ext cx="1296144" cy="2434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pic>
        <p:nvPicPr>
          <p:cNvPr id="26" name="Espace réservé du contenu 25" descr="sino.png"/>
          <p:cNvPicPr>
            <a:picLocks noGrp="1" noChangeAspect="1"/>
          </p:cNvPicPr>
          <p:nvPr>
            <p:ph sz="quarter" idx="1"/>
          </p:nvPr>
        </p:nvPicPr>
        <p:blipFill>
          <a:blip r:embed="rId3" cstate="print">
            <a:lum bright="20000" contrast="10000"/>
          </a:blip>
          <a:srcRect l="14988" r="13820"/>
          <a:stretch>
            <a:fillRect/>
          </a:stretch>
        </p:blipFill>
        <p:spPr>
          <a:xfrm>
            <a:off x="7812360" y="1196752"/>
            <a:ext cx="1296144" cy="1960678"/>
          </a:xfrm>
        </p:spPr>
      </p:pic>
      <p:grpSp>
        <p:nvGrpSpPr>
          <p:cNvPr id="47" name="Groupe 46"/>
          <p:cNvGrpSpPr/>
          <p:nvPr/>
        </p:nvGrpSpPr>
        <p:grpSpPr>
          <a:xfrm>
            <a:off x="3851920" y="3573016"/>
            <a:ext cx="2343166" cy="1285751"/>
            <a:chOff x="2698750" y="3429000"/>
            <a:chExt cx="2736850" cy="1501775"/>
          </a:xfrm>
        </p:grpSpPr>
        <p:sp>
          <p:nvSpPr>
            <p:cNvPr id="25" name="AutoShape 10"/>
            <p:cNvSpPr>
              <a:spLocks noChangeArrowheads="1"/>
            </p:cNvSpPr>
            <p:nvPr/>
          </p:nvSpPr>
          <p:spPr bwMode="auto">
            <a:xfrm>
              <a:off x="3348038" y="3571875"/>
              <a:ext cx="1439862" cy="1358900"/>
            </a:xfrm>
            <a:prstGeom prst="cube">
              <a:avLst>
                <a:gd name="adj" fmla="val 25000"/>
              </a:avLst>
            </a:prstGeom>
            <a:solidFill>
              <a:srgbClr val="808080">
                <a:alpha val="39999"/>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nvGrpSpPr>
            <p:cNvPr id="27" name="Group 40"/>
            <p:cNvGrpSpPr>
              <a:grpSpLocks/>
            </p:cNvGrpSpPr>
            <p:nvPr/>
          </p:nvGrpSpPr>
          <p:grpSpPr bwMode="auto">
            <a:xfrm>
              <a:off x="2698750" y="3429000"/>
              <a:ext cx="2736850" cy="1252538"/>
              <a:chOff x="1701" y="2251"/>
              <a:chExt cx="1724" cy="789"/>
            </a:xfrm>
          </p:grpSpPr>
          <p:sp>
            <p:nvSpPr>
              <p:cNvPr id="28" name="Line 11"/>
              <p:cNvSpPr>
                <a:spLocks noChangeShapeType="1"/>
              </p:cNvSpPr>
              <p:nvPr/>
            </p:nvSpPr>
            <p:spPr bwMode="auto">
              <a:xfrm flipV="1">
                <a:off x="2608" y="2251"/>
                <a:ext cx="817" cy="731"/>
              </a:xfrm>
              <a:prstGeom prst="line">
                <a:avLst/>
              </a:prstGeom>
              <a:noFill/>
              <a:ln w="9525">
                <a:solidFill>
                  <a:srgbClr val="0000CC"/>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nvGrpSpPr>
              <p:cNvPr id="29" name="Group 12"/>
              <p:cNvGrpSpPr>
                <a:grpSpLocks/>
              </p:cNvGrpSpPr>
              <p:nvPr/>
            </p:nvGrpSpPr>
            <p:grpSpPr bwMode="auto">
              <a:xfrm>
                <a:off x="2517" y="2710"/>
                <a:ext cx="116" cy="281"/>
                <a:chOff x="2925" y="2846"/>
                <a:chExt cx="116" cy="281"/>
              </a:xfrm>
            </p:grpSpPr>
            <p:sp>
              <p:nvSpPr>
                <p:cNvPr id="45" name="Line 13"/>
                <p:cNvSpPr>
                  <a:spLocks noChangeShapeType="1"/>
                </p:cNvSpPr>
                <p:nvPr/>
              </p:nvSpPr>
              <p:spPr bwMode="auto">
                <a:xfrm>
                  <a:off x="2925" y="2846"/>
                  <a:ext cx="91" cy="272"/>
                </a:xfrm>
                <a:prstGeom prst="line">
                  <a:avLst/>
                </a:prstGeom>
                <a:noFill/>
                <a:ln w="9525">
                  <a:solidFill>
                    <a:srgbClr val="0000CC"/>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46" name="Oval 14"/>
                <p:cNvSpPr>
                  <a:spLocks noChangeArrowheads="1"/>
                </p:cNvSpPr>
                <p:nvPr/>
              </p:nvSpPr>
              <p:spPr bwMode="auto">
                <a:xfrm>
                  <a:off x="2995" y="3083"/>
                  <a:ext cx="46" cy="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grpSp>
            <p:nvGrpSpPr>
              <p:cNvPr id="30" name="Group 15"/>
              <p:cNvGrpSpPr>
                <a:grpSpLocks/>
              </p:cNvGrpSpPr>
              <p:nvPr/>
            </p:nvGrpSpPr>
            <p:grpSpPr bwMode="auto">
              <a:xfrm>
                <a:off x="2335" y="2715"/>
                <a:ext cx="110" cy="240"/>
                <a:chOff x="2743" y="2851"/>
                <a:chExt cx="110" cy="240"/>
              </a:xfrm>
            </p:grpSpPr>
            <p:sp>
              <p:nvSpPr>
                <p:cNvPr id="43" name="Line 16"/>
                <p:cNvSpPr>
                  <a:spLocks noChangeShapeType="1"/>
                </p:cNvSpPr>
                <p:nvPr/>
              </p:nvSpPr>
              <p:spPr bwMode="auto">
                <a:xfrm>
                  <a:off x="2743" y="2851"/>
                  <a:ext cx="92" cy="216"/>
                </a:xfrm>
                <a:prstGeom prst="line">
                  <a:avLst/>
                </a:prstGeom>
                <a:noFill/>
                <a:ln w="9525">
                  <a:solidFill>
                    <a:srgbClr val="0000CC"/>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44" name="Oval 17"/>
                <p:cNvSpPr>
                  <a:spLocks noChangeArrowheads="1"/>
                </p:cNvSpPr>
                <p:nvPr/>
              </p:nvSpPr>
              <p:spPr bwMode="auto">
                <a:xfrm>
                  <a:off x="2807" y="3047"/>
                  <a:ext cx="46" cy="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grpSp>
            <p:nvGrpSpPr>
              <p:cNvPr id="31" name="Group 18"/>
              <p:cNvGrpSpPr>
                <a:grpSpLocks/>
              </p:cNvGrpSpPr>
              <p:nvPr/>
            </p:nvGrpSpPr>
            <p:grpSpPr bwMode="auto">
              <a:xfrm>
                <a:off x="2229" y="2942"/>
                <a:ext cx="198" cy="98"/>
                <a:chOff x="2637" y="3078"/>
                <a:chExt cx="198" cy="98"/>
              </a:xfrm>
            </p:grpSpPr>
            <p:sp>
              <p:nvSpPr>
                <p:cNvPr id="41" name="Line 19"/>
                <p:cNvSpPr>
                  <a:spLocks noChangeShapeType="1"/>
                </p:cNvSpPr>
                <p:nvPr/>
              </p:nvSpPr>
              <p:spPr bwMode="auto">
                <a:xfrm flipH="1">
                  <a:off x="2653" y="3078"/>
                  <a:ext cx="182" cy="80"/>
                </a:xfrm>
                <a:prstGeom prst="line">
                  <a:avLst/>
                </a:prstGeom>
                <a:noFill/>
                <a:ln w="9525">
                  <a:solidFill>
                    <a:srgbClr val="0000CC"/>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42" name="Oval 20"/>
                <p:cNvSpPr>
                  <a:spLocks noChangeArrowheads="1"/>
                </p:cNvSpPr>
                <p:nvPr/>
              </p:nvSpPr>
              <p:spPr bwMode="auto">
                <a:xfrm>
                  <a:off x="2637" y="3132"/>
                  <a:ext cx="46" cy="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grpSp>
            <p:nvGrpSpPr>
              <p:cNvPr id="32" name="Group 21"/>
              <p:cNvGrpSpPr>
                <a:grpSpLocks/>
              </p:cNvGrpSpPr>
              <p:nvPr/>
            </p:nvGrpSpPr>
            <p:grpSpPr bwMode="auto">
              <a:xfrm>
                <a:off x="2245" y="2824"/>
                <a:ext cx="58" cy="204"/>
                <a:chOff x="2653" y="2960"/>
                <a:chExt cx="58" cy="204"/>
              </a:xfrm>
            </p:grpSpPr>
            <p:sp>
              <p:nvSpPr>
                <p:cNvPr id="39" name="Line 22"/>
                <p:cNvSpPr>
                  <a:spLocks noChangeShapeType="1"/>
                </p:cNvSpPr>
                <p:nvPr/>
              </p:nvSpPr>
              <p:spPr bwMode="auto">
                <a:xfrm flipV="1">
                  <a:off x="2653" y="2982"/>
                  <a:ext cx="46" cy="182"/>
                </a:xfrm>
                <a:prstGeom prst="line">
                  <a:avLst/>
                </a:prstGeom>
                <a:noFill/>
                <a:ln w="9525">
                  <a:solidFill>
                    <a:srgbClr val="0000CC"/>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40" name="Oval 23"/>
                <p:cNvSpPr>
                  <a:spLocks noChangeArrowheads="1"/>
                </p:cNvSpPr>
                <p:nvPr/>
              </p:nvSpPr>
              <p:spPr bwMode="auto">
                <a:xfrm>
                  <a:off x="2665" y="2960"/>
                  <a:ext cx="46" cy="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grpSp>
            <p:nvGrpSpPr>
              <p:cNvPr id="33" name="Group 24"/>
              <p:cNvGrpSpPr>
                <a:grpSpLocks/>
              </p:cNvGrpSpPr>
              <p:nvPr/>
            </p:nvGrpSpPr>
            <p:grpSpPr bwMode="auto">
              <a:xfrm>
                <a:off x="2291" y="2698"/>
                <a:ext cx="238" cy="148"/>
                <a:chOff x="2699" y="2834"/>
                <a:chExt cx="238" cy="148"/>
              </a:xfrm>
            </p:grpSpPr>
            <p:sp>
              <p:nvSpPr>
                <p:cNvPr id="37" name="Line 25"/>
                <p:cNvSpPr>
                  <a:spLocks noChangeShapeType="1"/>
                </p:cNvSpPr>
                <p:nvPr/>
              </p:nvSpPr>
              <p:spPr bwMode="auto">
                <a:xfrm flipV="1">
                  <a:off x="2699" y="2846"/>
                  <a:ext cx="226" cy="136"/>
                </a:xfrm>
                <a:prstGeom prst="line">
                  <a:avLst/>
                </a:prstGeom>
                <a:noFill/>
                <a:ln w="9525">
                  <a:solidFill>
                    <a:srgbClr val="0000CC"/>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38" name="Oval 26"/>
                <p:cNvSpPr>
                  <a:spLocks noChangeArrowheads="1"/>
                </p:cNvSpPr>
                <p:nvPr/>
              </p:nvSpPr>
              <p:spPr bwMode="auto">
                <a:xfrm>
                  <a:off x="2891" y="2834"/>
                  <a:ext cx="46" cy="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grpSp>
            <p:nvGrpSpPr>
              <p:cNvPr id="34" name="Group 30"/>
              <p:cNvGrpSpPr>
                <a:grpSpLocks/>
              </p:cNvGrpSpPr>
              <p:nvPr/>
            </p:nvGrpSpPr>
            <p:grpSpPr bwMode="auto">
              <a:xfrm>
                <a:off x="1701" y="2690"/>
                <a:ext cx="654" cy="44"/>
                <a:chOff x="2109" y="2826"/>
                <a:chExt cx="654" cy="44"/>
              </a:xfrm>
            </p:grpSpPr>
            <p:sp>
              <p:nvSpPr>
                <p:cNvPr id="35" name="Line 31"/>
                <p:cNvSpPr>
                  <a:spLocks noChangeShapeType="1"/>
                </p:cNvSpPr>
                <p:nvPr/>
              </p:nvSpPr>
              <p:spPr bwMode="auto">
                <a:xfrm>
                  <a:off x="2109" y="2840"/>
                  <a:ext cx="635" cy="6"/>
                </a:xfrm>
                <a:prstGeom prst="line">
                  <a:avLst/>
                </a:prstGeom>
                <a:noFill/>
                <a:ln w="9525">
                  <a:solidFill>
                    <a:srgbClr val="0000CC"/>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sp>
              <p:nvSpPr>
                <p:cNvPr id="36" name="Oval 32"/>
                <p:cNvSpPr>
                  <a:spLocks noChangeArrowheads="1"/>
                </p:cNvSpPr>
                <p:nvPr/>
              </p:nvSpPr>
              <p:spPr bwMode="auto">
                <a:xfrm>
                  <a:off x="2717" y="2826"/>
                  <a:ext cx="46" cy="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ysClr val="windowText" lastClr="000000"/>
                    </a:solidFill>
                    <a:effectLst/>
                    <a:uLnTx/>
                    <a:uFillTx/>
                  </a:endParaRPr>
                </a:p>
              </p:txBody>
            </p:sp>
          </p:grpSp>
        </p:grpSp>
      </p:grpSp>
      <p:sp>
        <p:nvSpPr>
          <p:cNvPr id="48" name="ZoneTexte 47"/>
          <p:cNvSpPr txBox="1"/>
          <p:nvPr/>
        </p:nvSpPr>
        <p:spPr>
          <a:xfrm>
            <a:off x="4139952" y="5013176"/>
            <a:ext cx="1800200" cy="369332"/>
          </a:xfrm>
          <a:prstGeom prst="rect">
            <a:avLst/>
          </a:prstGeom>
          <a:noFill/>
        </p:spPr>
        <p:txBody>
          <a:bodyPr wrap="square" rtlCol="0">
            <a:spAutoFit/>
          </a:bodyPr>
          <a:lstStyle/>
          <a:p>
            <a:r>
              <a:rPr lang="fr-FR" b="1" dirty="0" smtClean="0">
                <a:solidFill>
                  <a:schemeClr val="accent1"/>
                </a:solidFill>
              </a:rPr>
              <a:t>[</a:t>
            </a:r>
            <a:r>
              <a:rPr lang="fr-FR" b="1" dirty="0" err="1" smtClean="0">
                <a:solidFill>
                  <a:schemeClr val="accent1"/>
                </a:solidFill>
              </a:rPr>
              <a:t>Reilhac</a:t>
            </a:r>
            <a:r>
              <a:rPr lang="fr-FR" b="1" dirty="0" smtClean="0">
                <a:solidFill>
                  <a:schemeClr val="accent1"/>
                </a:solidFill>
              </a:rPr>
              <a:t>,2004]</a:t>
            </a:r>
            <a:endParaRPr lang="fr-FR" b="1" dirty="0">
              <a:solidFill>
                <a:schemeClr val="accent1"/>
              </a:solidFill>
            </a:endParaRPr>
          </a:p>
        </p:txBody>
      </p:sp>
      <p:sp>
        <p:nvSpPr>
          <p:cNvPr id="49" name="Rectangle 48"/>
          <p:cNvSpPr/>
          <p:nvPr/>
        </p:nvSpPr>
        <p:spPr>
          <a:xfrm>
            <a:off x="6156176" y="5661248"/>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Mode liste</a:t>
            </a:r>
            <a:endParaRPr lang="fr-FR" dirty="0"/>
          </a:p>
        </p:txBody>
      </p:sp>
      <p:pic>
        <p:nvPicPr>
          <p:cNvPr id="50" name="Image 49" descr="attenuation.png"/>
          <p:cNvPicPr>
            <a:picLocks noChangeAspect="1"/>
          </p:cNvPicPr>
          <p:nvPr/>
        </p:nvPicPr>
        <p:blipFill>
          <a:blip r:embed="rId4" cstate="print">
            <a:lum bright="20000" contrast="10000"/>
          </a:blip>
          <a:stretch>
            <a:fillRect/>
          </a:stretch>
        </p:blipFill>
        <p:spPr>
          <a:xfrm>
            <a:off x="2195736" y="3690383"/>
            <a:ext cx="1224136" cy="2621442"/>
          </a:xfrm>
          <a:prstGeom prst="rect">
            <a:avLst/>
          </a:prstGeom>
        </p:spPr>
      </p:pic>
      <p:pic>
        <p:nvPicPr>
          <p:cNvPr id="51" name="Image 50" descr="carte.png"/>
          <p:cNvPicPr>
            <a:picLocks noChangeAspect="1"/>
          </p:cNvPicPr>
          <p:nvPr/>
        </p:nvPicPr>
        <p:blipFill>
          <a:blip r:embed="rId5" cstate="print">
            <a:lum bright="20000" contrast="10000"/>
          </a:blip>
          <a:stretch>
            <a:fillRect/>
          </a:stretch>
        </p:blipFill>
        <p:spPr>
          <a:xfrm>
            <a:off x="2195736" y="1052736"/>
            <a:ext cx="1224136" cy="262144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Protocole de simulation</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22</a:t>
            </a:fld>
            <a:endParaRPr lang="fr-FR"/>
          </a:p>
        </p:txBody>
      </p:sp>
      <p:sp>
        <p:nvSpPr>
          <p:cNvPr id="3" name="Espace réservé du contenu 2"/>
          <p:cNvSpPr>
            <a:spLocks noGrp="1"/>
          </p:cNvSpPr>
          <p:nvPr>
            <p:ph sz="quarter" idx="1"/>
          </p:nvPr>
        </p:nvSpPr>
        <p:spPr>
          <a:xfrm>
            <a:off x="457200" y="3284984"/>
            <a:ext cx="8229600" cy="2871976"/>
          </a:xfrm>
        </p:spPr>
        <p:txBody>
          <a:bodyPr>
            <a:normAutofit fontScale="92500" lnSpcReduction="20000"/>
          </a:bodyPr>
          <a:lstStyle/>
          <a:p>
            <a:r>
              <a:rPr lang="fr-FR" dirty="0" smtClean="0"/>
              <a:t>Deux ensembles de simulations :</a:t>
            </a:r>
          </a:p>
          <a:p>
            <a:pPr lvl="1"/>
            <a:r>
              <a:rPr lang="fr-FR" dirty="0" err="1" smtClean="0"/>
              <a:t>Respirante</a:t>
            </a:r>
            <a:r>
              <a:rPr lang="fr-FR" dirty="0" smtClean="0"/>
              <a:t> : 4 cycles x 8 instants x 10 = 32 simulations de 7s</a:t>
            </a:r>
          </a:p>
          <a:p>
            <a:pPr lvl="1"/>
            <a:r>
              <a:rPr lang="fr-FR" dirty="0" smtClean="0"/>
              <a:t>Statique : Une seule simulation de 224s sur la phase de référence (phase 1)</a:t>
            </a:r>
          </a:p>
          <a:p>
            <a:pPr>
              <a:buNone/>
            </a:pPr>
            <a:endParaRPr lang="fr-FR" dirty="0" smtClean="0"/>
          </a:p>
          <a:p>
            <a:r>
              <a:rPr lang="fr-FR" dirty="0" smtClean="0"/>
              <a:t>Simulation sur le centre de calcul in2p3 de Lyon :</a:t>
            </a:r>
          </a:p>
          <a:p>
            <a:pPr lvl="1"/>
            <a:r>
              <a:rPr lang="fr-FR" dirty="0" smtClean="0"/>
              <a:t>Temps de calculs : ~300h.cpu</a:t>
            </a:r>
          </a:p>
          <a:p>
            <a:pPr lvl="1"/>
            <a:r>
              <a:rPr lang="fr-FR" dirty="0" smtClean="0"/>
              <a:t>Nombre de cœurs : 20 </a:t>
            </a:r>
            <a:r>
              <a:rPr lang="fr-FR" dirty="0" err="1" smtClean="0"/>
              <a:t>coeurs</a:t>
            </a:r>
            <a:endParaRPr lang="fr-FR" dirty="0"/>
          </a:p>
        </p:txBody>
      </p:sp>
      <p:pic>
        <p:nvPicPr>
          <p:cNvPr id="5" name="Picture 2"/>
          <p:cNvPicPr>
            <a:picLocks noChangeAspect="1" noChangeArrowheads="1"/>
          </p:cNvPicPr>
          <p:nvPr/>
        </p:nvPicPr>
        <p:blipFill>
          <a:blip r:embed="rId3" cstate="print"/>
          <a:srcRect/>
          <a:stretch>
            <a:fillRect/>
          </a:stretch>
        </p:blipFill>
        <p:spPr bwMode="auto">
          <a:xfrm>
            <a:off x="467544" y="1052736"/>
            <a:ext cx="7848872" cy="1893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approche</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23</a:t>
            </a:fld>
            <a:endParaRPr lang="fr-FR"/>
          </a:p>
        </p:txBody>
      </p:sp>
      <p:sp>
        <p:nvSpPr>
          <p:cNvPr id="93" name="Rectangle 92"/>
          <p:cNvSpPr/>
          <p:nvPr/>
        </p:nvSpPr>
        <p:spPr>
          <a:xfrm>
            <a:off x="1311055" y="1643365"/>
            <a:ext cx="1175684"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Images TDM de patients</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4" name="Rectangle 93"/>
          <p:cNvSpPr/>
          <p:nvPr/>
        </p:nvSpPr>
        <p:spPr>
          <a:xfrm>
            <a:off x="1311055" y="2250799"/>
            <a:ext cx="1175684" cy="441770"/>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Modèle de patient</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5" name="Rectangle 94"/>
          <p:cNvSpPr/>
          <p:nvPr/>
        </p:nvSpPr>
        <p:spPr>
          <a:xfrm>
            <a:off x="2839445" y="2140357"/>
            <a:ext cx="1410821" cy="66265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ysClr val="window" lastClr="FFFFFF"/>
                </a:solidFill>
                <a:effectLst/>
                <a:uLnTx/>
                <a:uFillTx/>
                <a:latin typeface="Calibri"/>
                <a:ea typeface="+mn-ea"/>
                <a:cs typeface="+mn-cs"/>
              </a:rPr>
              <a:t>Fantômes</a:t>
            </a: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7" name="ZoneTexte 96"/>
          <p:cNvSpPr txBox="1"/>
          <p:nvPr/>
        </p:nvSpPr>
        <p:spPr>
          <a:xfrm>
            <a:off x="1075918" y="1035931"/>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1. Modèles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98" name="Connecteur droit 97"/>
          <p:cNvCxnSpPr/>
          <p:nvPr/>
        </p:nvCxnSpPr>
        <p:spPr>
          <a:xfrm rot="5400000">
            <a:off x="3332882" y="2306021"/>
            <a:ext cx="2540180" cy="0"/>
          </a:xfrm>
          <a:prstGeom prst="line">
            <a:avLst/>
          </a:prstGeom>
          <a:noFill/>
          <a:ln w="9525" cap="flat" cmpd="sng" algn="ctr">
            <a:solidFill>
              <a:srgbClr val="4F81BD">
                <a:shade val="95000"/>
                <a:satMod val="105000"/>
              </a:srgbClr>
            </a:solidFill>
            <a:prstDash val="solid"/>
          </a:ln>
          <a:effectLst/>
        </p:spPr>
      </p:cxnSp>
      <p:sp>
        <p:nvSpPr>
          <p:cNvPr id="99" name="ZoneTexte 98"/>
          <p:cNvSpPr txBox="1"/>
          <p:nvPr/>
        </p:nvSpPr>
        <p:spPr>
          <a:xfrm>
            <a:off x="4779324" y="1035931"/>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2. Simulations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101" name="Connecteur droit avec flèche 100"/>
          <p:cNvCxnSpPr>
            <a:stCxn id="93" idx="2"/>
            <a:endCxn id="94" idx="0"/>
          </p:cNvCxnSpPr>
          <p:nvPr/>
        </p:nvCxnSpPr>
        <p:spPr>
          <a:xfrm rot="5400000">
            <a:off x="1788455" y="2140317"/>
            <a:ext cx="220885" cy="1307"/>
          </a:xfrm>
          <a:prstGeom prst="straightConnector1">
            <a:avLst/>
          </a:prstGeom>
          <a:noFill/>
          <a:ln w="25400" cap="flat" cmpd="sng" algn="ctr">
            <a:solidFill>
              <a:schemeClr val="bg1">
                <a:lumMod val="65000"/>
              </a:schemeClr>
            </a:solidFill>
            <a:prstDash val="solid"/>
            <a:tailEnd type="arrow"/>
          </a:ln>
          <a:effectLst/>
        </p:spPr>
      </p:cxnSp>
      <p:sp>
        <p:nvSpPr>
          <p:cNvPr id="102" name="Rectangle 101"/>
          <p:cNvSpPr/>
          <p:nvPr/>
        </p:nvSpPr>
        <p:spPr>
          <a:xfrm>
            <a:off x="971600" y="3023898"/>
            <a:ext cx="1008112"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Lésions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synthétiques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3" name="Connecteur droit avec flèche 102"/>
          <p:cNvCxnSpPr>
            <a:stCxn id="102" idx="0"/>
            <a:endCxn id="94" idx="2"/>
          </p:cNvCxnSpPr>
          <p:nvPr/>
        </p:nvCxnSpPr>
        <p:spPr>
          <a:xfrm flipV="1">
            <a:off x="1475656" y="2692569"/>
            <a:ext cx="423241" cy="331329"/>
          </a:xfrm>
          <a:prstGeom prst="straightConnector1">
            <a:avLst/>
          </a:prstGeom>
          <a:noFill/>
          <a:ln w="25400" cap="flat" cmpd="sng" algn="ctr">
            <a:solidFill>
              <a:schemeClr val="bg1">
                <a:lumMod val="65000"/>
              </a:schemeClr>
            </a:solidFill>
            <a:prstDash val="solid"/>
            <a:tailEnd type="arrow"/>
          </a:ln>
          <a:effectLst/>
        </p:spPr>
      </p:cxnSp>
      <p:cxnSp>
        <p:nvCxnSpPr>
          <p:cNvPr id="104" name="Connecteur droit avec flèche 103"/>
          <p:cNvCxnSpPr>
            <a:stCxn id="94" idx="3"/>
            <a:endCxn id="95" idx="1"/>
          </p:cNvCxnSpPr>
          <p:nvPr/>
        </p:nvCxnSpPr>
        <p:spPr>
          <a:xfrm>
            <a:off x="2486740" y="2471685"/>
            <a:ext cx="352705" cy="1228"/>
          </a:xfrm>
          <a:prstGeom prst="straightConnector1">
            <a:avLst/>
          </a:prstGeom>
          <a:noFill/>
          <a:ln w="25400" cap="flat" cmpd="sng" algn="ctr">
            <a:solidFill>
              <a:schemeClr val="bg1">
                <a:lumMod val="65000"/>
              </a:schemeClr>
            </a:solidFill>
            <a:prstDash val="solid"/>
            <a:tailEnd type="arrow"/>
          </a:ln>
          <a:effectLst/>
        </p:spPr>
      </p:cxnSp>
      <p:cxnSp>
        <p:nvCxnSpPr>
          <p:cNvPr id="105" name="Connecteur droit 104"/>
          <p:cNvCxnSpPr/>
          <p:nvPr/>
        </p:nvCxnSpPr>
        <p:spPr>
          <a:xfrm>
            <a:off x="1134703" y="3852217"/>
            <a:ext cx="6995323" cy="0"/>
          </a:xfrm>
          <a:prstGeom prst="line">
            <a:avLst/>
          </a:prstGeom>
          <a:noFill/>
          <a:ln w="38100" cap="flat" cmpd="sng" algn="ctr">
            <a:solidFill>
              <a:srgbClr val="8064A2"/>
            </a:solidFill>
            <a:prstDash val="solid"/>
          </a:ln>
          <a:effectLst>
            <a:outerShdw blurRad="40000" dist="23000" dir="5400000" rotWithShape="0">
              <a:srgbClr val="000000">
                <a:alpha val="35000"/>
              </a:srgbClr>
            </a:outerShdw>
          </a:effectLst>
        </p:spPr>
      </p:cxnSp>
      <p:sp>
        <p:nvSpPr>
          <p:cNvPr id="106" name="Rectangle 105"/>
          <p:cNvSpPr/>
          <p:nvPr/>
        </p:nvSpPr>
        <p:spPr>
          <a:xfrm>
            <a:off x="958350" y="5508856"/>
            <a:ext cx="881763" cy="49699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ysClr val="window" lastClr="FFFFFF"/>
                </a:solidFill>
                <a:effectLst/>
                <a:uLnTx/>
                <a:uFillTx/>
                <a:latin typeface="Calibri"/>
                <a:ea typeface="+mn-ea"/>
                <a:cs typeface="+mn-cs"/>
              </a:rPr>
              <a:t>Estimation du mouvement</a:t>
            </a:r>
            <a:endParaRPr kumimoji="0" lang="fr-FR" sz="105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7" name="ZoneTexte 106"/>
          <p:cNvSpPr txBox="1"/>
          <p:nvPr/>
        </p:nvSpPr>
        <p:spPr>
          <a:xfrm>
            <a:off x="1075918" y="3907439"/>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3. Correction du mouvement respiratoire</a:t>
            </a:r>
            <a:endParaRPr kumimoji="0" lang="fr-FR" sz="1800" b="0" i="0" u="none" strike="noStrike" kern="0" cap="none" spc="0" normalizeH="0" baseline="0" noProof="0" dirty="0">
              <a:ln>
                <a:noFill/>
              </a:ln>
              <a:solidFill>
                <a:sysClr val="windowText" lastClr="000000"/>
              </a:solidFill>
              <a:effectLst/>
              <a:uLnTx/>
              <a:uFillTx/>
            </a:endParaRPr>
          </a:p>
        </p:txBody>
      </p:sp>
      <p:sp>
        <p:nvSpPr>
          <p:cNvPr id="108" name="Rectangle 107"/>
          <p:cNvSpPr/>
          <p:nvPr/>
        </p:nvSpPr>
        <p:spPr>
          <a:xfrm>
            <a:off x="2134034" y="5508856"/>
            <a:ext cx="881763" cy="49699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Correction du mouvement</a:t>
            </a:r>
            <a:endParaRPr kumimoji="0" lang="fr-FR" sz="10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9" name="Connecteur droit avec flèche 108"/>
          <p:cNvCxnSpPr>
            <a:stCxn id="106" idx="3"/>
            <a:endCxn id="108" idx="1"/>
          </p:cNvCxnSpPr>
          <p:nvPr/>
        </p:nvCxnSpPr>
        <p:spPr>
          <a:xfrm>
            <a:off x="1840113" y="5757352"/>
            <a:ext cx="293921" cy="1228"/>
          </a:xfrm>
          <a:prstGeom prst="straightConnector1">
            <a:avLst/>
          </a:prstGeom>
          <a:noFill/>
          <a:ln w="25400" cap="flat" cmpd="sng" algn="ctr">
            <a:solidFill>
              <a:srgbClr val="4F81BD">
                <a:shade val="95000"/>
                <a:satMod val="105000"/>
              </a:srgbClr>
            </a:solidFill>
            <a:prstDash val="solid"/>
            <a:tailEnd type="arrow"/>
          </a:ln>
          <a:effectLst/>
        </p:spPr>
      </p:cxnSp>
      <p:sp>
        <p:nvSpPr>
          <p:cNvPr id="110" name="ZoneTexte 109"/>
          <p:cNvSpPr txBox="1"/>
          <p:nvPr/>
        </p:nvSpPr>
        <p:spPr>
          <a:xfrm>
            <a:off x="4779324" y="3907439"/>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4. Estimation des performances</a:t>
            </a:r>
            <a:endParaRPr kumimoji="0" lang="fr-FR" sz="1800" b="0" i="0" u="none" strike="noStrike" kern="0" cap="none" spc="0" normalizeH="0" baseline="0" noProof="0" dirty="0">
              <a:ln>
                <a:noFill/>
              </a:ln>
              <a:solidFill>
                <a:sysClr val="windowText" lastClr="000000"/>
              </a:solidFill>
              <a:effectLst/>
              <a:uLnTx/>
              <a:uFillTx/>
            </a:endParaRPr>
          </a:p>
        </p:txBody>
      </p:sp>
      <p:sp>
        <p:nvSpPr>
          <p:cNvPr id="111" name="Flèche droite 110"/>
          <p:cNvSpPr/>
          <p:nvPr/>
        </p:nvSpPr>
        <p:spPr>
          <a:xfrm>
            <a:off x="4355976" y="2276872"/>
            <a:ext cx="529058" cy="276107"/>
          </a:xfrm>
          <a:prstGeom prst="rightArrow">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5" name="Connecteur droit avec flèche 114"/>
          <p:cNvCxnSpPr>
            <a:stCxn id="49" idx="3"/>
            <a:endCxn id="51" idx="1"/>
          </p:cNvCxnSpPr>
          <p:nvPr/>
        </p:nvCxnSpPr>
        <p:spPr>
          <a:xfrm flipV="1">
            <a:off x="6084168" y="2312876"/>
            <a:ext cx="504056" cy="108012"/>
          </a:xfrm>
          <a:prstGeom prst="straightConnector1">
            <a:avLst/>
          </a:prstGeom>
          <a:noFill/>
          <a:ln w="25400" cap="flat" cmpd="sng" algn="ctr">
            <a:solidFill>
              <a:schemeClr val="bg1">
                <a:lumMod val="65000"/>
              </a:schemeClr>
            </a:solidFill>
            <a:prstDash val="solid"/>
            <a:tailEnd type="arrow"/>
          </a:ln>
          <a:effectLst/>
        </p:spPr>
      </p:cxnSp>
      <p:sp>
        <p:nvSpPr>
          <p:cNvPr id="116" name="Rectangle 115"/>
          <p:cNvSpPr/>
          <p:nvPr/>
        </p:nvSpPr>
        <p:spPr>
          <a:xfrm>
            <a:off x="6876257" y="2913455"/>
            <a:ext cx="783496"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7" name="Rectangle 116"/>
          <p:cNvSpPr/>
          <p:nvPr/>
        </p:nvSpPr>
        <p:spPr>
          <a:xfrm>
            <a:off x="7659725" y="2913455"/>
            <a:ext cx="656691"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8" name="Rectangle 117"/>
          <p:cNvSpPr/>
          <p:nvPr/>
        </p:nvSpPr>
        <p:spPr>
          <a:xfrm>
            <a:off x="5367167" y="5011865"/>
            <a:ext cx="1058116" cy="66265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Diagnostic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automatique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(DAO)</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9" name="Rectangle 118"/>
          <p:cNvSpPr/>
          <p:nvPr/>
        </p:nvSpPr>
        <p:spPr>
          <a:xfrm>
            <a:off x="6836772" y="4901422"/>
            <a:ext cx="1528390" cy="93876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smtClean="0">
                <a:ln>
                  <a:noFill/>
                </a:ln>
                <a:solidFill>
                  <a:sysClr val="window" lastClr="FFFFFF"/>
                </a:solidFill>
                <a:effectLst/>
                <a:uLnTx/>
                <a:uFillTx/>
                <a:latin typeface="Calibri"/>
                <a:ea typeface="+mn-ea"/>
                <a:cs typeface="+mn-cs"/>
              </a:rPr>
              <a:t>Mesure de performance</a:t>
            </a:r>
            <a:endParaRPr kumimoji="0" lang="fr-FR"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0" name="Rectangle 119"/>
          <p:cNvSpPr/>
          <p:nvPr/>
        </p:nvSpPr>
        <p:spPr>
          <a:xfrm>
            <a:off x="2062117" y="3023898"/>
            <a:ext cx="940548"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Courbes respiratoires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1" name="Connecteur droit avec flèche 120"/>
          <p:cNvCxnSpPr>
            <a:stCxn id="120" idx="0"/>
            <a:endCxn id="94" idx="2"/>
          </p:cNvCxnSpPr>
          <p:nvPr/>
        </p:nvCxnSpPr>
        <p:spPr>
          <a:xfrm flipH="1" flipV="1">
            <a:off x="1898897" y="2692570"/>
            <a:ext cx="633493" cy="331328"/>
          </a:xfrm>
          <a:prstGeom prst="straightConnector1">
            <a:avLst/>
          </a:prstGeom>
          <a:noFill/>
          <a:ln w="25400" cap="flat" cmpd="sng" algn="ctr">
            <a:solidFill>
              <a:schemeClr val="bg1">
                <a:lumMod val="65000"/>
              </a:schemeClr>
            </a:solidFill>
            <a:prstDash val="solid"/>
            <a:tailEnd type="arrow"/>
          </a:ln>
          <a:effectLst/>
        </p:spPr>
      </p:cxnSp>
      <p:sp>
        <p:nvSpPr>
          <p:cNvPr id="122" name="Rectangle 121"/>
          <p:cNvSpPr/>
          <p:nvPr/>
        </p:nvSpPr>
        <p:spPr>
          <a:xfrm>
            <a:off x="1546192" y="4581128"/>
            <a:ext cx="940548" cy="541179"/>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Données</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TEP</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3" name="Forme 122"/>
          <p:cNvCxnSpPr>
            <a:stCxn id="122" idx="1"/>
            <a:endCxn id="106" idx="0"/>
          </p:cNvCxnSpPr>
          <p:nvPr/>
        </p:nvCxnSpPr>
        <p:spPr>
          <a:xfrm rot="10800000" flipV="1">
            <a:off x="1399232" y="4851718"/>
            <a:ext cx="146960" cy="657138"/>
          </a:xfrm>
          <a:prstGeom prst="curvedConnector2">
            <a:avLst/>
          </a:prstGeom>
          <a:noFill/>
          <a:ln w="25400" cap="flat" cmpd="sng" algn="ctr">
            <a:solidFill>
              <a:srgbClr val="4F81BD">
                <a:shade val="95000"/>
                <a:satMod val="105000"/>
              </a:srgbClr>
            </a:solidFill>
            <a:prstDash val="solid"/>
            <a:tailEnd type="arrow"/>
          </a:ln>
          <a:effectLst/>
        </p:spPr>
      </p:cxnSp>
      <p:cxnSp>
        <p:nvCxnSpPr>
          <p:cNvPr id="124" name="Forme 123"/>
          <p:cNvCxnSpPr>
            <a:stCxn id="122" idx="3"/>
            <a:endCxn id="108" idx="0"/>
          </p:cNvCxnSpPr>
          <p:nvPr/>
        </p:nvCxnSpPr>
        <p:spPr>
          <a:xfrm>
            <a:off x="2486740" y="4851718"/>
            <a:ext cx="88176" cy="657138"/>
          </a:xfrm>
          <a:prstGeom prst="curvedConnector2">
            <a:avLst/>
          </a:prstGeom>
          <a:noFill/>
          <a:ln w="25400" cap="flat" cmpd="sng" algn="ctr">
            <a:solidFill>
              <a:srgbClr val="4F81BD">
                <a:shade val="95000"/>
                <a:satMod val="105000"/>
              </a:srgbClr>
            </a:solidFill>
            <a:prstDash val="solid"/>
            <a:tailEnd type="arrow"/>
          </a:ln>
          <a:effectLst/>
        </p:spPr>
      </p:cxnSp>
      <p:sp>
        <p:nvSpPr>
          <p:cNvPr id="125" name="Rectangle 124"/>
          <p:cNvSpPr/>
          <p:nvPr/>
        </p:nvSpPr>
        <p:spPr>
          <a:xfrm>
            <a:off x="3368503" y="4967218"/>
            <a:ext cx="1352037" cy="66265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Images TEP corrigées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6" name="Accolade fermante 125"/>
          <p:cNvSpPr/>
          <p:nvPr/>
        </p:nvSpPr>
        <p:spPr>
          <a:xfrm>
            <a:off x="3015798" y="4514873"/>
            <a:ext cx="293921" cy="1656639"/>
          </a:xfrm>
          <a:prstGeom prst="rightBrace">
            <a:avLst/>
          </a:prstGeom>
          <a:noFill/>
          <a:ln w="25400"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Flèche droite 126"/>
          <p:cNvSpPr/>
          <p:nvPr/>
        </p:nvSpPr>
        <p:spPr>
          <a:xfrm flipV="1">
            <a:off x="4829151" y="5185943"/>
            <a:ext cx="479232" cy="276107"/>
          </a:xfrm>
          <a:prstGeom prst="rightArrow">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Flèche droite 129"/>
          <p:cNvSpPr/>
          <p:nvPr/>
        </p:nvSpPr>
        <p:spPr>
          <a:xfrm flipV="1">
            <a:off x="6484067" y="5232750"/>
            <a:ext cx="293921" cy="276107"/>
          </a:xfrm>
          <a:prstGeom prst="rightArrow">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Rectangle 130"/>
          <p:cNvSpPr/>
          <p:nvPr/>
        </p:nvSpPr>
        <p:spPr>
          <a:xfrm>
            <a:off x="899592" y="980728"/>
            <a:ext cx="7524328" cy="530120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Rectangle 131"/>
          <p:cNvSpPr/>
          <p:nvPr/>
        </p:nvSpPr>
        <p:spPr>
          <a:xfrm>
            <a:off x="6425283" y="4238766"/>
            <a:ext cx="646626"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Lésions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33" name="Forme 132"/>
          <p:cNvCxnSpPr>
            <a:stCxn id="132" idx="3"/>
          </p:cNvCxnSpPr>
          <p:nvPr/>
        </p:nvCxnSpPr>
        <p:spPr>
          <a:xfrm>
            <a:off x="7071909" y="4432041"/>
            <a:ext cx="352705" cy="469381"/>
          </a:xfrm>
          <a:prstGeom prst="curvedConnector2">
            <a:avLst/>
          </a:prstGeom>
          <a:noFill/>
          <a:ln w="25400" cap="flat" cmpd="sng" algn="ctr">
            <a:solidFill>
              <a:schemeClr val="bg1">
                <a:lumMod val="65000"/>
              </a:schemeClr>
            </a:solidFill>
            <a:prstDash val="solid"/>
            <a:tailEnd type="arrow"/>
          </a:ln>
          <a:effectLst/>
        </p:spPr>
      </p:cxnSp>
      <p:sp>
        <p:nvSpPr>
          <p:cNvPr id="134" name="Rectangle 133"/>
          <p:cNvSpPr/>
          <p:nvPr/>
        </p:nvSpPr>
        <p:spPr>
          <a:xfrm>
            <a:off x="3347864" y="5690823"/>
            <a:ext cx="1368152" cy="474481"/>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non corrigées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5" name="Rectangle 134"/>
          <p:cNvSpPr/>
          <p:nvPr/>
        </p:nvSpPr>
        <p:spPr>
          <a:xfrm>
            <a:off x="3347864" y="4437111"/>
            <a:ext cx="1368152" cy="469157"/>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statiques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9" name="Rectangle 48"/>
          <p:cNvSpPr/>
          <p:nvPr/>
        </p:nvSpPr>
        <p:spPr>
          <a:xfrm>
            <a:off x="5004048" y="2132856"/>
            <a:ext cx="1080120" cy="576064"/>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Simulateur </a:t>
            </a: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TEP</a:t>
            </a:r>
            <a:endParaRPr lang="fr-FR" sz="1100" kern="0" dirty="0" smtClean="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(3D + t)</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1" name="Rectangle 50"/>
          <p:cNvSpPr/>
          <p:nvPr/>
        </p:nvSpPr>
        <p:spPr>
          <a:xfrm>
            <a:off x="6588224" y="1700808"/>
            <a:ext cx="1728192" cy="122413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Données patients Virtuels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2" name="Rectangle 41"/>
          <p:cNvSpPr/>
          <p:nvPr/>
        </p:nvSpPr>
        <p:spPr>
          <a:xfrm>
            <a:off x="6588223" y="2913455"/>
            <a:ext cx="792087"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Rectangle 42"/>
          <p:cNvSpPr/>
          <p:nvPr/>
        </p:nvSpPr>
        <p:spPr>
          <a:xfrm>
            <a:off x="7380311" y="2913455"/>
            <a:ext cx="936105"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Estimation du mouvement respiratoire</a:t>
            </a:r>
            <a:endParaRPr lang="fr-FR" dirty="0" smtClean="0"/>
          </a:p>
        </p:txBody>
      </p:sp>
      <p:sp>
        <p:nvSpPr>
          <p:cNvPr id="11" name="Espace réservé du numéro de diapositive 10"/>
          <p:cNvSpPr>
            <a:spLocks noGrp="1"/>
          </p:cNvSpPr>
          <p:nvPr>
            <p:ph type="sldNum" sz="quarter" idx="12"/>
          </p:nvPr>
        </p:nvSpPr>
        <p:spPr/>
        <p:txBody>
          <a:bodyPr/>
          <a:lstStyle/>
          <a:p>
            <a:fld id="{C150C456-2263-429F-8B62-665CEC5784CF}" type="slidenum">
              <a:rPr lang="fr-FR" smtClean="0"/>
              <a:pPr/>
              <a:t>24</a:t>
            </a:fld>
            <a:endParaRPr lang="fr-FR"/>
          </a:p>
        </p:txBody>
      </p:sp>
      <p:sp>
        <p:nvSpPr>
          <p:cNvPr id="3" name="Espace réservé du contenu 2"/>
          <p:cNvSpPr>
            <a:spLocks noGrp="1"/>
          </p:cNvSpPr>
          <p:nvPr>
            <p:ph sz="quarter" idx="1"/>
          </p:nvPr>
        </p:nvSpPr>
        <p:spPr>
          <a:xfrm>
            <a:off x="457200" y="1219200"/>
            <a:ext cx="8229600" cy="2425824"/>
          </a:xfrm>
        </p:spPr>
        <p:txBody>
          <a:bodyPr>
            <a:normAutofit fontScale="92500" lnSpcReduction="10000"/>
          </a:bodyPr>
          <a:lstStyle/>
          <a:p>
            <a:r>
              <a:rPr lang="fr-FR" dirty="0" smtClean="0"/>
              <a:t>Estimation du champ de mouvement :</a:t>
            </a:r>
          </a:p>
          <a:p>
            <a:pPr lvl="1"/>
            <a:r>
              <a:rPr lang="fr-FR" dirty="0" smtClean="0"/>
              <a:t>Basée sur les données TEP synchronisées</a:t>
            </a:r>
          </a:p>
          <a:p>
            <a:pPr lvl="1"/>
            <a:r>
              <a:rPr lang="fr-FR" dirty="0" smtClean="0"/>
              <a:t>Utilisation d’un champ de mouvement basé sur une interpolation B-</a:t>
            </a:r>
            <a:r>
              <a:rPr lang="fr-FR" dirty="0" err="1" smtClean="0"/>
              <a:t>Splines</a:t>
            </a:r>
            <a:r>
              <a:rPr lang="fr-FR" dirty="0" smtClean="0"/>
              <a:t> </a:t>
            </a:r>
            <a:r>
              <a:rPr lang="fr-FR" sz="2000" b="1" dirty="0" smtClean="0">
                <a:solidFill>
                  <a:schemeClr val="accent1"/>
                </a:solidFill>
              </a:rPr>
              <a:t>[</a:t>
            </a:r>
            <a:r>
              <a:rPr lang="fr-FR" sz="2000" b="1" dirty="0" err="1" smtClean="0">
                <a:solidFill>
                  <a:schemeClr val="accent1"/>
                </a:solidFill>
              </a:rPr>
              <a:t>Ledesma</a:t>
            </a:r>
            <a:r>
              <a:rPr lang="fr-FR" sz="2000" b="1" dirty="0" smtClean="0">
                <a:solidFill>
                  <a:schemeClr val="accent1"/>
                </a:solidFill>
              </a:rPr>
              <a:t>,2005]</a:t>
            </a:r>
            <a:endParaRPr lang="fr-FR" b="1" dirty="0" smtClean="0">
              <a:solidFill>
                <a:schemeClr val="accent1"/>
              </a:solidFill>
            </a:endParaRPr>
          </a:p>
          <a:p>
            <a:pPr lvl="1"/>
            <a:r>
              <a:rPr lang="fr-FR" dirty="0" smtClean="0"/>
              <a:t>Interpolation à</a:t>
            </a:r>
            <a:br>
              <a:rPr lang="fr-FR" dirty="0" smtClean="0"/>
            </a:br>
            <a:r>
              <a:rPr lang="fr-FR" dirty="0" smtClean="0"/>
              <a:t>partir d’une </a:t>
            </a:r>
            <a:br>
              <a:rPr lang="fr-FR" dirty="0" smtClean="0"/>
            </a:br>
            <a:r>
              <a:rPr lang="fr-FR" dirty="0" smtClean="0"/>
              <a:t>grille de nœuds</a:t>
            </a:r>
          </a:p>
          <a:p>
            <a:pPr lvl="1"/>
            <a:endParaRPr lang="fr-FR" dirty="0" smtClean="0"/>
          </a:p>
          <a:p>
            <a:pPr lvl="1"/>
            <a:endParaRPr lang="fr-FR" dirty="0" smtClean="0"/>
          </a:p>
          <a:p>
            <a:pPr lvl="1"/>
            <a:endParaRPr lang="fr-FR" dirty="0" smtClean="0"/>
          </a:p>
          <a:p>
            <a:pPr lvl="2"/>
            <a:endParaRPr lang="fr-FR" dirty="0" smtClean="0"/>
          </a:p>
        </p:txBody>
      </p:sp>
      <p:pic>
        <p:nvPicPr>
          <p:cNvPr id="4" name="Picture 2" descr="Y:\documentation\Thèse\rapportBiblio\pres_Images\ET-IM.png"/>
          <p:cNvPicPr>
            <a:picLocks noChangeAspect="1" noChangeArrowheads="1"/>
          </p:cNvPicPr>
          <p:nvPr/>
        </p:nvPicPr>
        <p:blipFill>
          <a:blip r:embed="rId3" cstate="print"/>
          <a:srcRect/>
          <a:stretch>
            <a:fillRect/>
          </a:stretch>
        </p:blipFill>
        <p:spPr bwMode="auto">
          <a:xfrm>
            <a:off x="3203848" y="2621105"/>
            <a:ext cx="4789618" cy="1669236"/>
          </a:xfrm>
          <a:prstGeom prst="rect">
            <a:avLst/>
          </a:prstGeom>
          <a:noFill/>
        </p:spPr>
      </p:pic>
      <p:sp>
        <p:nvSpPr>
          <p:cNvPr id="5" name="Demi-tour 4"/>
          <p:cNvSpPr/>
          <p:nvPr/>
        </p:nvSpPr>
        <p:spPr>
          <a:xfrm flipH="1">
            <a:off x="3203848" y="4277289"/>
            <a:ext cx="3024336" cy="50405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Demi-tour 5"/>
          <p:cNvSpPr/>
          <p:nvPr/>
        </p:nvSpPr>
        <p:spPr>
          <a:xfrm flipH="1">
            <a:off x="3203848" y="4277289"/>
            <a:ext cx="1656184" cy="50405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avec flèche vers la droite 9"/>
          <p:cNvSpPr/>
          <p:nvPr/>
        </p:nvSpPr>
        <p:spPr>
          <a:xfrm>
            <a:off x="6588224" y="4061265"/>
            <a:ext cx="2304256" cy="648072"/>
          </a:xfrm>
          <a:prstGeom prs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Champ de mouvement</a:t>
            </a:r>
            <a:endParaRPr lang="fr-FR" dirty="0"/>
          </a:p>
        </p:txBody>
      </p:sp>
      <p:pic>
        <p:nvPicPr>
          <p:cNvPr id="153601" name="Picture 1" descr="Y:\documentation\Thèse\rapportBiblio\pres_Images\T1.jpg"/>
          <p:cNvPicPr>
            <a:picLocks noChangeAspect="1" noChangeArrowheads="1"/>
          </p:cNvPicPr>
          <p:nvPr/>
        </p:nvPicPr>
        <p:blipFill>
          <a:blip r:embed="rId4" cstate="print"/>
          <a:srcRect/>
          <a:stretch>
            <a:fillRect/>
          </a:stretch>
        </p:blipFill>
        <p:spPr bwMode="auto">
          <a:xfrm>
            <a:off x="1334309" y="4725144"/>
            <a:ext cx="2301587" cy="1459543"/>
          </a:xfrm>
          <a:prstGeom prst="rect">
            <a:avLst/>
          </a:prstGeom>
          <a:noFill/>
        </p:spPr>
      </p:pic>
      <p:pic>
        <p:nvPicPr>
          <p:cNvPr id="153602" name="Picture 2" descr="Y:\documentation\Thèse\rapportBiblio\pres_Images\T3.jpg"/>
          <p:cNvPicPr>
            <a:picLocks noChangeAspect="1" noChangeArrowheads="1"/>
          </p:cNvPicPr>
          <p:nvPr/>
        </p:nvPicPr>
        <p:blipFill>
          <a:blip r:embed="rId5" cstate="print"/>
          <a:srcRect/>
          <a:stretch>
            <a:fillRect/>
          </a:stretch>
        </p:blipFill>
        <p:spPr bwMode="auto">
          <a:xfrm>
            <a:off x="3635896" y="4725144"/>
            <a:ext cx="2320974" cy="1471837"/>
          </a:xfrm>
          <a:prstGeom prst="rect">
            <a:avLst/>
          </a:prstGeom>
          <a:noFill/>
        </p:spPr>
      </p:pic>
      <p:pic>
        <p:nvPicPr>
          <p:cNvPr id="153603" name="Picture 3" descr="Y:\documentation\Thèse\rapportBiblio\pres_Images\T8.jpg"/>
          <p:cNvPicPr>
            <a:picLocks noChangeAspect="1" noChangeArrowheads="1"/>
          </p:cNvPicPr>
          <p:nvPr/>
        </p:nvPicPr>
        <p:blipFill>
          <a:blip r:embed="rId6" cstate="print"/>
          <a:srcRect/>
          <a:stretch>
            <a:fillRect/>
          </a:stretch>
        </p:blipFill>
        <p:spPr bwMode="auto">
          <a:xfrm>
            <a:off x="5796136" y="4725144"/>
            <a:ext cx="2232248" cy="1415572"/>
          </a:xfrm>
          <a:prstGeom prst="rect">
            <a:avLst/>
          </a:prstGeom>
          <a:noFill/>
        </p:spPr>
      </p:pic>
      <p:cxnSp>
        <p:nvCxnSpPr>
          <p:cNvPr id="16" name="Connecteur droit 15"/>
          <p:cNvCxnSpPr/>
          <p:nvPr/>
        </p:nvCxnSpPr>
        <p:spPr>
          <a:xfrm>
            <a:off x="1403648" y="5347816"/>
            <a:ext cx="66247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Reconstruction ML-EM</a:t>
            </a:r>
            <a:endParaRPr lang="fr-FR" dirty="0"/>
          </a:p>
        </p:txBody>
      </p:sp>
      <p:sp>
        <p:nvSpPr>
          <p:cNvPr id="13" name="Espace réservé du numéro de diapositive 12"/>
          <p:cNvSpPr>
            <a:spLocks noGrp="1"/>
          </p:cNvSpPr>
          <p:nvPr>
            <p:ph type="sldNum" sz="quarter" idx="12"/>
          </p:nvPr>
        </p:nvSpPr>
        <p:spPr/>
        <p:txBody>
          <a:bodyPr/>
          <a:lstStyle/>
          <a:p>
            <a:fld id="{C150C456-2263-429F-8B62-665CEC5784CF}" type="slidenum">
              <a:rPr lang="fr-FR" smtClean="0"/>
              <a:pPr/>
              <a:t>25</a:t>
            </a:fld>
            <a:endParaRPr lang="fr-FR"/>
          </a:p>
        </p:txBody>
      </p:sp>
      <p:pic>
        <p:nvPicPr>
          <p:cNvPr id="6" name="Image 5" descr="ite1.jpg"/>
          <p:cNvPicPr>
            <a:picLocks noChangeAspect="1"/>
          </p:cNvPicPr>
          <p:nvPr/>
        </p:nvPicPr>
        <p:blipFill>
          <a:blip r:embed="rId3" cstate="print"/>
          <a:stretch>
            <a:fillRect/>
          </a:stretch>
        </p:blipFill>
        <p:spPr>
          <a:xfrm>
            <a:off x="1043608" y="4797152"/>
            <a:ext cx="2304256" cy="1438117"/>
          </a:xfrm>
          <a:prstGeom prst="rect">
            <a:avLst/>
          </a:prstGeom>
        </p:spPr>
      </p:pic>
      <p:pic>
        <p:nvPicPr>
          <p:cNvPr id="8" name="Image 7" descr="ite7.jpg"/>
          <p:cNvPicPr>
            <a:picLocks noChangeAspect="1"/>
          </p:cNvPicPr>
          <p:nvPr/>
        </p:nvPicPr>
        <p:blipFill>
          <a:blip r:embed="rId4" cstate="print"/>
          <a:stretch>
            <a:fillRect/>
          </a:stretch>
        </p:blipFill>
        <p:spPr>
          <a:xfrm>
            <a:off x="3491880" y="4797152"/>
            <a:ext cx="2304256" cy="1438117"/>
          </a:xfrm>
          <a:prstGeom prst="rect">
            <a:avLst/>
          </a:prstGeom>
        </p:spPr>
      </p:pic>
      <p:pic>
        <p:nvPicPr>
          <p:cNvPr id="9" name="Image 8" descr="ite13.jpg"/>
          <p:cNvPicPr>
            <a:picLocks noChangeAspect="1"/>
          </p:cNvPicPr>
          <p:nvPr/>
        </p:nvPicPr>
        <p:blipFill>
          <a:blip r:embed="rId5" cstate="print"/>
          <a:stretch>
            <a:fillRect/>
          </a:stretch>
        </p:blipFill>
        <p:spPr>
          <a:xfrm>
            <a:off x="6156176" y="4797152"/>
            <a:ext cx="2304256" cy="1438117"/>
          </a:xfrm>
          <a:prstGeom prst="rect">
            <a:avLst/>
          </a:prstGeom>
        </p:spPr>
      </p:pic>
      <p:pic>
        <p:nvPicPr>
          <p:cNvPr id="151554" name="Picture 2" descr="Y:\documentation\Thèse\rapportBiblio\pres_Images\OS-EM.png"/>
          <p:cNvPicPr>
            <a:picLocks noGrp="1" noChangeAspect="1" noChangeArrowheads="1"/>
          </p:cNvPicPr>
          <p:nvPr>
            <p:ph sz="quarter" idx="1"/>
          </p:nvPr>
        </p:nvPicPr>
        <p:blipFill>
          <a:blip r:embed="rId6" cstate="print"/>
          <a:srcRect/>
          <a:stretch>
            <a:fillRect/>
          </a:stretch>
        </p:blipFill>
        <p:spPr bwMode="auto">
          <a:xfrm>
            <a:off x="1187624" y="1493664"/>
            <a:ext cx="5904656" cy="3316418"/>
          </a:xfrm>
          <a:prstGeom prst="rect">
            <a:avLst/>
          </a:prstGeom>
          <a:noFill/>
        </p:spPr>
      </p:pic>
      <p:sp>
        <p:nvSpPr>
          <p:cNvPr id="14" name="ZoneTexte 13"/>
          <p:cNvSpPr txBox="1"/>
          <p:nvPr/>
        </p:nvSpPr>
        <p:spPr>
          <a:xfrm>
            <a:off x="467544" y="836712"/>
            <a:ext cx="7848872" cy="646331"/>
          </a:xfrm>
          <a:prstGeom prst="rect">
            <a:avLst/>
          </a:prstGeom>
          <a:noFill/>
        </p:spPr>
        <p:txBody>
          <a:bodyPr wrap="square" rtlCol="0">
            <a:spAutoFit/>
          </a:bodyPr>
          <a:lstStyle/>
          <a:p>
            <a:r>
              <a:rPr lang="fr-FR" dirty="0" smtClean="0"/>
              <a:t>Matrice système </a:t>
            </a:r>
            <a:r>
              <a:rPr lang="fr-FR" dirty="0" err="1" smtClean="0"/>
              <a:t>H</a:t>
            </a:r>
            <a:r>
              <a:rPr lang="fr-FR" baseline="-25000" dirty="0" err="1" smtClean="0"/>
              <a:t>ij</a:t>
            </a:r>
            <a:r>
              <a:rPr lang="fr-FR" baseline="-25000" dirty="0" smtClean="0"/>
              <a:t> </a:t>
            </a:r>
            <a:r>
              <a:rPr lang="fr-FR" dirty="0" smtClean="0"/>
              <a:t>: donne la probabilité de détecter dans la LDR </a:t>
            </a:r>
            <a:r>
              <a:rPr lang="fr-FR" i="1" dirty="0" smtClean="0"/>
              <a:t>i</a:t>
            </a:r>
            <a:r>
              <a:rPr lang="fr-FR" dirty="0" smtClean="0"/>
              <a:t> une désintégration provenant du voxel </a:t>
            </a:r>
            <a:r>
              <a:rPr lang="fr-FR" i="1" dirty="0" smtClean="0"/>
              <a:t>j</a:t>
            </a:r>
            <a:endParaRPr lang="fr-FR" i="1" dirty="0"/>
          </a:p>
        </p:txBody>
      </p:sp>
      <p:sp>
        <p:nvSpPr>
          <p:cNvPr id="15" name="Rectangle 14"/>
          <p:cNvSpPr/>
          <p:nvPr/>
        </p:nvSpPr>
        <p:spPr>
          <a:xfrm>
            <a:off x="7092280" y="2924944"/>
            <a:ext cx="1736373" cy="369332"/>
          </a:xfrm>
          <a:prstGeom prst="rect">
            <a:avLst/>
          </a:prstGeom>
        </p:spPr>
        <p:txBody>
          <a:bodyPr wrap="none">
            <a:spAutoFit/>
          </a:bodyPr>
          <a:lstStyle/>
          <a:p>
            <a:r>
              <a:rPr lang="fr-FR" b="1" dirty="0" smtClean="0">
                <a:solidFill>
                  <a:schemeClr val="accent1"/>
                </a:solidFill>
              </a:rPr>
              <a:t>[</a:t>
            </a:r>
            <a:r>
              <a:rPr lang="fr-FR" b="1" dirty="0" err="1" smtClean="0">
                <a:solidFill>
                  <a:schemeClr val="accent1"/>
                </a:solidFill>
              </a:rPr>
              <a:t>Alessio</a:t>
            </a:r>
            <a:r>
              <a:rPr lang="fr-FR" b="1" dirty="0" smtClean="0">
                <a:solidFill>
                  <a:schemeClr val="accent1"/>
                </a:solidFill>
              </a:rPr>
              <a:t>,2006]</a:t>
            </a:r>
            <a:endParaRPr lang="fr-FR" dirty="0"/>
          </a:p>
        </p:txBody>
      </p:sp>
      <p:sp>
        <p:nvSpPr>
          <p:cNvPr id="10" name="Espace réservé du contenu 2"/>
          <p:cNvSpPr txBox="1">
            <a:spLocks/>
          </p:cNvSpPr>
          <p:nvPr/>
        </p:nvSpPr>
        <p:spPr>
          <a:xfrm>
            <a:off x="1691680" y="6165304"/>
            <a:ext cx="1008112" cy="18100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Itération 1</a:t>
            </a:r>
            <a:endParaRPr kumimoji="0" lang="fr-FR"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Espace réservé du contenu 2"/>
          <p:cNvSpPr txBox="1">
            <a:spLocks/>
          </p:cNvSpPr>
          <p:nvPr/>
        </p:nvSpPr>
        <p:spPr>
          <a:xfrm>
            <a:off x="4139952" y="6165304"/>
            <a:ext cx="1008112" cy="18100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Itération 7</a:t>
            </a:r>
            <a:endParaRPr kumimoji="0" lang="fr-FR"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Espace réservé du contenu 2"/>
          <p:cNvSpPr txBox="1">
            <a:spLocks/>
          </p:cNvSpPr>
          <p:nvPr/>
        </p:nvSpPr>
        <p:spPr>
          <a:xfrm>
            <a:off x="6804248" y="6165304"/>
            <a:ext cx="1008112" cy="18100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Itération 13</a:t>
            </a:r>
            <a:endParaRPr kumimoji="0" lang="fr-FR" sz="1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Correction pendant la Reconstruction</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26</a:t>
            </a:fld>
            <a:endParaRPr lang="fr-FR" dirty="0"/>
          </a:p>
        </p:txBody>
      </p:sp>
      <p:sp>
        <p:nvSpPr>
          <p:cNvPr id="3" name="Espace réservé du contenu 2"/>
          <p:cNvSpPr>
            <a:spLocks noGrp="1"/>
          </p:cNvSpPr>
          <p:nvPr>
            <p:ph sz="quarter" idx="1"/>
          </p:nvPr>
        </p:nvSpPr>
        <p:spPr>
          <a:xfrm>
            <a:off x="241176" y="1219200"/>
            <a:ext cx="5194920" cy="2641848"/>
          </a:xfrm>
        </p:spPr>
        <p:txBody>
          <a:bodyPr>
            <a:normAutofit fontScale="92500" lnSpcReduction="10000"/>
          </a:bodyPr>
          <a:lstStyle/>
          <a:p>
            <a:r>
              <a:rPr lang="fr-FR" dirty="0" smtClean="0"/>
              <a:t>Formule OPL-EM (mode liste) : OS-EM, mais en itérant sur les enregistrements</a:t>
            </a:r>
          </a:p>
          <a:p>
            <a:r>
              <a:rPr lang="fr-FR" dirty="0" smtClean="0"/>
              <a:t>Correction du mouvement réalisée en modifiant la matrice système          en      en fonction de l’instant temporel :</a:t>
            </a:r>
            <a:endParaRPr lang="fr-FR" dirty="0"/>
          </a:p>
        </p:txBody>
      </p:sp>
      <p:pic>
        <p:nvPicPr>
          <p:cNvPr id="32771" name="Picture 3"/>
          <p:cNvPicPr>
            <a:picLocks noChangeAspect="1" noChangeArrowheads="1"/>
          </p:cNvPicPr>
          <p:nvPr/>
        </p:nvPicPr>
        <p:blipFill>
          <a:blip r:embed="rId4" cstate="print"/>
          <a:srcRect/>
          <a:stretch>
            <a:fillRect/>
          </a:stretch>
        </p:blipFill>
        <p:spPr bwMode="auto">
          <a:xfrm>
            <a:off x="665039" y="3703662"/>
            <a:ext cx="7381875" cy="2533650"/>
          </a:xfrm>
          <a:prstGeom prst="rect">
            <a:avLst/>
          </a:prstGeom>
          <a:noFill/>
          <a:ln w="9525">
            <a:noFill/>
            <a:miter lim="800000"/>
            <a:headEnd/>
            <a:tailEnd/>
          </a:ln>
        </p:spPr>
      </p:pic>
      <p:graphicFrame>
        <p:nvGraphicFramePr>
          <p:cNvPr id="4" name="Objet 3"/>
          <p:cNvGraphicFramePr>
            <a:graphicFrameLocks noChangeAspect="1"/>
          </p:cNvGraphicFramePr>
          <p:nvPr/>
        </p:nvGraphicFramePr>
        <p:xfrm>
          <a:off x="5076825" y="4495800"/>
          <a:ext cx="790575" cy="919163"/>
        </p:xfrm>
        <a:graphic>
          <a:graphicData uri="http://schemas.openxmlformats.org/presentationml/2006/ole">
            <p:oleObj spid="_x0000_s205844" name="Équation" r:id="rId5" imgW="228600" imgH="266400" progId="Equation.3">
              <p:embed/>
            </p:oleObj>
          </a:graphicData>
        </a:graphic>
      </p:graphicFrame>
      <p:graphicFrame>
        <p:nvGraphicFramePr>
          <p:cNvPr id="7" name="Objet 6"/>
          <p:cNvGraphicFramePr>
            <a:graphicFrameLocks noChangeAspect="1"/>
          </p:cNvGraphicFramePr>
          <p:nvPr/>
        </p:nvGraphicFramePr>
        <p:xfrm>
          <a:off x="6308725" y="5080000"/>
          <a:ext cx="723900" cy="719138"/>
        </p:xfrm>
        <a:graphic>
          <a:graphicData uri="http://schemas.openxmlformats.org/presentationml/2006/ole">
            <p:oleObj spid="_x0000_s205845" name="Équation" r:id="rId6" imgW="253800" imgH="253800" progId="Equation.3">
              <p:embed/>
            </p:oleObj>
          </a:graphicData>
        </a:graphic>
      </p:graphicFrame>
      <p:graphicFrame>
        <p:nvGraphicFramePr>
          <p:cNvPr id="8" name="Objet 7"/>
          <p:cNvGraphicFramePr>
            <a:graphicFrameLocks noChangeAspect="1"/>
          </p:cNvGraphicFramePr>
          <p:nvPr/>
        </p:nvGraphicFramePr>
        <p:xfrm>
          <a:off x="3347864" y="4970487"/>
          <a:ext cx="801158" cy="720080"/>
        </p:xfrm>
        <a:graphic>
          <a:graphicData uri="http://schemas.openxmlformats.org/presentationml/2006/ole">
            <p:oleObj spid="_x0000_s205846" name="Équation" r:id="rId7" imgW="266400" imgH="241200" progId="Equation.3">
              <p:embed/>
            </p:oleObj>
          </a:graphicData>
        </a:graphic>
      </p:graphicFrame>
      <p:graphicFrame>
        <p:nvGraphicFramePr>
          <p:cNvPr id="9" name="Objet 8"/>
          <p:cNvGraphicFramePr>
            <a:graphicFrameLocks noChangeAspect="1"/>
          </p:cNvGraphicFramePr>
          <p:nvPr/>
        </p:nvGraphicFramePr>
        <p:xfrm>
          <a:off x="539552" y="4270400"/>
          <a:ext cx="533400" cy="1114425"/>
        </p:xfrm>
        <a:graphic>
          <a:graphicData uri="http://schemas.openxmlformats.org/presentationml/2006/ole">
            <p:oleObj spid="_x0000_s205847" name="Équation" r:id="rId8" imgW="177480" imgH="266400" progId="Equation.3">
              <p:embed/>
            </p:oleObj>
          </a:graphicData>
        </a:graphic>
      </p:graphicFrame>
      <p:sp>
        <p:nvSpPr>
          <p:cNvPr id="10" name="Rectangle 9"/>
          <p:cNvSpPr/>
          <p:nvPr/>
        </p:nvSpPr>
        <p:spPr>
          <a:xfrm>
            <a:off x="1043608" y="4826471"/>
            <a:ext cx="720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aphicFrame>
        <p:nvGraphicFramePr>
          <p:cNvPr id="11" name="Objet 10"/>
          <p:cNvGraphicFramePr>
            <a:graphicFrameLocks noChangeAspect="1"/>
          </p:cNvGraphicFramePr>
          <p:nvPr>
            <p:extLst>
              <p:ext uri="{D42A27DB-BD31-4B8C-83A1-F6EECF244321}">
                <p14:modId xmlns="" xmlns:p14="http://schemas.microsoft.com/office/powerpoint/2010/main" val="3407244676"/>
              </p:ext>
            </p:extLst>
          </p:nvPr>
        </p:nvGraphicFramePr>
        <p:xfrm>
          <a:off x="4905375" y="2579688"/>
          <a:ext cx="558800" cy="546100"/>
        </p:xfrm>
        <a:graphic>
          <a:graphicData uri="http://schemas.openxmlformats.org/presentationml/2006/ole">
            <p:oleObj spid="_x0000_s205848" name="Équation" r:id="rId9" imgW="253800" imgH="228600" progId="Equation.3">
              <p:embed/>
            </p:oleObj>
          </a:graphicData>
        </a:graphic>
      </p:graphicFrame>
      <p:sp>
        <p:nvSpPr>
          <p:cNvPr id="12" name="Rectangle 11"/>
          <p:cNvSpPr/>
          <p:nvPr/>
        </p:nvSpPr>
        <p:spPr>
          <a:xfrm>
            <a:off x="5580112" y="1268760"/>
            <a:ext cx="3312368" cy="28083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724128" y="141277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Rectangle 13"/>
          <p:cNvSpPr/>
          <p:nvPr/>
        </p:nvSpPr>
        <p:spPr>
          <a:xfrm>
            <a:off x="6156176" y="1484784"/>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Rectangle 14"/>
          <p:cNvSpPr/>
          <p:nvPr/>
        </p:nvSpPr>
        <p:spPr>
          <a:xfrm>
            <a:off x="6588224" y="1412776"/>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020272" y="1340768"/>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452320" y="1484784"/>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884368" y="1412776"/>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724128" y="1916832"/>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156176" y="1988840"/>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588224" y="1916832"/>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2" name="Rectangle 21"/>
          <p:cNvSpPr/>
          <p:nvPr/>
        </p:nvSpPr>
        <p:spPr>
          <a:xfrm>
            <a:off x="7020272" y="1772816"/>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452320" y="1916832"/>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7884368" y="1916832"/>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724128" y="2420888"/>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6156176" y="2420888"/>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588224" y="2420888"/>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6948264" y="2204864"/>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9" name="Rectangle 28"/>
          <p:cNvSpPr/>
          <p:nvPr/>
        </p:nvSpPr>
        <p:spPr>
          <a:xfrm>
            <a:off x="7380312" y="2348880"/>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7740352" y="2420888"/>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5724128" y="2924944"/>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6084168" y="2924944"/>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6516216" y="2924944"/>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6804248" y="2636912"/>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7236296" y="2708920"/>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6" name="Rectangle 35"/>
          <p:cNvSpPr/>
          <p:nvPr/>
        </p:nvSpPr>
        <p:spPr>
          <a:xfrm>
            <a:off x="7740352" y="2924944"/>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7" name="Rectangle 36"/>
          <p:cNvSpPr/>
          <p:nvPr/>
        </p:nvSpPr>
        <p:spPr>
          <a:xfrm>
            <a:off x="5724128" y="3429000"/>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6012160" y="3429000"/>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6444208" y="3429000"/>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804248" y="3140968"/>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7236296" y="3140968"/>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740352" y="3429000"/>
            <a:ext cx="495672" cy="4956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5652120" y="1340768"/>
            <a:ext cx="3168352" cy="2520280"/>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45" name="Objet 44"/>
          <p:cNvGraphicFramePr>
            <a:graphicFrameLocks noChangeAspect="1"/>
          </p:cNvGraphicFramePr>
          <p:nvPr>
            <p:extLst>
              <p:ext uri="{D42A27DB-BD31-4B8C-83A1-F6EECF244321}">
                <p14:modId xmlns="" xmlns:p14="http://schemas.microsoft.com/office/powerpoint/2010/main" val="1612968266"/>
              </p:ext>
            </p:extLst>
          </p:nvPr>
        </p:nvGraphicFramePr>
        <p:xfrm>
          <a:off x="944563" y="2878138"/>
          <a:ext cx="560387" cy="606425"/>
        </p:xfrm>
        <a:graphic>
          <a:graphicData uri="http://schemas.openxmlformats.org/presentationml/2006/ole">
            <p:oleObj spid="_x0000_s205849" name="Équation" r:id="rId10" imgW="253800" imgH="253800" progId="Equation.3">
              <p:embed/>
            </p:oleObj>
          </a:graphicData>
        </a:graphic>
      </p:graphicFrame>
      <p:sp>
        <p:nvSpPr>
          <p:cNvPr id="46" name="Rectangle 45"/>
          <p:cNvSpPr/>
          <p:nvPr/>
        </p:nvSpPr>
        <p:spPr>
          <a:xfrm>
            <a:off x="7335747" y="5867980"/>
            <a:ext cx="1736373" cy="369332"/>
          </a:xfrm>
          <a:prstGeom prst="rect">
            <a:avLst/>
          </a:prstGeom>
        </p:spPr>
        <p:txBody>
          <a:bodyPr wrap="none">
            <a:spAutoFit/>
          </a:bodyPr>
          <a:lstStyle/>
          <a:p>
            <a:r>
              <a:rPr lang="fr-FR" b="1" dirty="0" smtClean="0">
                <a:solidFill>
                  <a:schemeClr val="accent1"/>
                </a:solidFill>
              </a:rPr>
              <a:t>[</a:t>
            </a:r>
            <a:r>
              <a:rPr lang="fr-FR" b="1" dirty="0" err="1" smtClean="0">
                <a:solidFill>
                  <a:schemeClr val="accent1"/>
                </a:solidFill>
              </a:rPr>
              <a:t>Lamare</a:t>
            </a:r>
            <a:r>
              <a:rPr lang="fr-FR" b="1" dirty="0" smtClean="0">
                <a:solidFill>
                  <a:schemeClr val="accent1"/>
                </a:solidFill>
              </a:rPr>
              <a:t>,2007]</a:t>
            </a:r>
            <a:endParaRPr lang="fr-FR" dirty="0"/>
          </a:p>
        </p:txBody>
      </p:sp>
      <p:sp>
        <p:nvSpPr>
          <p:cNvPr id="47" name="ZoneTexte 46"/>
          <p:cNvSpPr txBox="1"/>
          <p:nvPr/>
        </p:nvSpPr>
        <p:spPr>
          <a:xfrm>
            <a:off x="8532440" y="3284984"/>
            <a:ext cx="360040" cy="369332"/>
          </a:xfrm>
          <a:prstGeom prst="rect">
            <a:avLst/>
          </a:prstGeom>
          <a:noFill/>
        </p:spPr>
        <p:txBody>
          <a:bodyPr wrap="square" rtlCol="0">
            <a:spAutoFit/>
          </a:bodyPr>
          <a:lstStyle/>
          <a:p>
            <a:r>
              <a:rPr lang="fr-FR" i="1" dirty="0" smtClean="0"/>
              <a:t>i</a:t>
            </a:r>
            <a:endParaRPr lang="fr-FR" i="1" dirty="0"/>
          </a:p>
        </p:txBody>
      </p:sp>
      <p:sp>
        <p:nvSpPr>
          <p:cNvPr id="48" name="ZoneTexte 47"/>
          <p:cNvSpPr txBox="1"/>
          <p:nvPr/>
        </p:nvSpPr>
        <p:spPr>
          <a:xfrm>
            <a:off x="7452320" y="2420888"/>
            <a:ext cx="360040" cy="369332"/>
          </a:xfrm>
          <a:prstGeom prst="rect">
            <a:avLst/>
          </a:prstGeom>
          <a:noFill/>
        </p:spPr>
        <p:txBody>
          <a:bodyPr wrap="square" rtlCol="0">
            <a:spAutoFit/>
          </a:bodyPr>
          <a:lstStyle/>
          <a:p>
            <a:r>
              <a:rPr lang="fr-FR" i="1" dirty="0" smtClean="0"/>
              <a:t>k</a:t>
            </a:r>
            <a:endParaRPr lang="fr-FR" i="1" dirty="0"/>
          </a:p>
        </p:txBody>
      </p:sp>
      <p:cxnSp>
        <p:nvCxnSpPr>
          <p:cNvPr id="50" name="Connecteur droit 49"/>
          <p:cNvCxnSpPr/>
          <p:nvPr/>
        </p:nvCxnSpPr>
        <p:spPr>
          <a:xfrm>
            <a:off x="7374446" y="2708722"/>
            <a:ext cx="374142" cy="296416"/>
          </a:xfrm>
          <a:prstGeom prst="line">
            <a:avLst/>
          </a:prstGeom>
          <a:ln w="38100">
            <a:solidFill>
              <a:schemeClr val="accent5"/>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3888"/>
            <a:ext cx="8229600" cy="990600"/>
          </a:xfrm>
        </p:spPr>
        <p:txBody>
          <a:bodyPr>
            <a:normAutofit/>
          </a:bodyPr>
          <a:lstStyle/>
          <a:p>
            <a:r>
              <a:rPr lang="fr-FR" dirty="0" smtClean="0"/>
              <a:t>Stratégies de correction du mouvement</a:t>
            </a:r>
            <a:endParaRPr lang="fr-FR" dirty="0"/>
          </a:p>
        </p:txBody>
      </p:sp>
      <p:sp>
        <p:nvSpPr>
          <p:cNvPr id="17" name="Espace réservé du numéro de diapositive 16"/>
          <p:cNvSpPr>
            <a:spLocks noGrp="1"/>
          </p:cNvSpPr>
          <p:nvPr>
            <p:ph type="sldNum" sz="quarter" idx="12"/>
          </p:nvPr>
        </p:nvSpPr>
        <p:spPr/>
        <p:txBody>
          <a:bodyPr/>
          <a:lstStyle/>
          <a:p>
            <a:fld id="{C150C456-2263-429F-8B62-665CEC5784CF}" type="slidenum">
              <a:rPr lang="fr-FR" smtClean="0"/>
              <a:pPr/>
              <a:t>27</a:t>
            </a:fld>
            <a:endParaRPr lang="fr-FR"/>
          </a:p>
        </p:txBody>
      </p:sp>
      <p:sp>
        <p:nvSpPr>
          <p:cNvPr id="5" name="Espace réservé du contenu 4"/>
          <p:cNvSpPr>
            <a:spLocks noGrp="1"/>
          </p:cNvSpPr>
          <p:nvPr>
            <p:ph sz="quarter" idx="1"/>
          </p:nvPr>
        </p:nvSpPr>
        <p:spPr>
          <a:xfrm>
            <a:off x="457200" y="980728"/>
            <a:ext cx="8229600" cy="4937760"/>
          </a:xfrm>
        </p:spPr>
        <p:txBody>
          <a:bodyPr/>
          <a:lstStyle/>
          <a:p>
            <a:r>
              <a:rPr lang="fr-FR" dirty="0" smtClean="0"/>
              <a:t>Correction post reconstruction</a:t>
            </a:r>
          </a:p>
          <a:p>
            <a:endParaRPr lang="fr-FR" dirty="0" smtClean="0"/>
          </a:p>
          <a:p>
            <a:endParaRPr lang="fr-FR" dirty="0" smtClean="0"/>
          </a:p>
          <a:p>
            <a:endParaRPr lang="fr-FR" dirty="0"/>
          </a:p>
        </p:txBody>
      </p:sp>
      <p:pic>
        <p:nvPicPr>
          <p:cNvPr id="6" name="Picture 2" descr="Y:\documentation\Thèse\rapportBiblio\pres_Images\ET-IM.png"/>
          <p:cNvPicPr>
            <a:picLocks noChangeAspect="1" noChangeArrowheads="1"/>
          </p:cNvPicPr>
          <p:nvPr/>
        </p:nvPicPr>
        <p:blipFill>
          <a:blip r:embed="rId3" cstate="print"/>
          <a:srcRect/>
          <a:stretch>
            <a:fillRect/>
          </a:stretch>
        </p:blipFill>
        <p:spPr bwMode="auto">
          <a:xfrm>
            <a:off x="1763688" y="1508619"/>
            <a:ext cx="6336704" cy="2208413"/>
          </a:xfrm>
          <a:prstGeom prst="rect">
            <a:avLst/>
          </a:prstGeom>
          <a:noFill/>
        </p:spPr>
      </p:pic>
      <p:pic>
        <p:nvPicPr>
          <p:cNvPr id="103426" name="Picture 2" descr="Y:\documentation\Thèse\rapportBiblio\pres_Images\T1.jpg"/>
          <p:cNvPicPr>
            <a:picLocks noChangeAspect="1" noChangeArrowheads="1"/>
          </p:cNvPicPr>
          <p:nvPr/>
        </p:nvPicPr>
        <p:blipFill>
          <a:blip r:embed="rId4" cstate="print"/>
          <a:srcRect/>
          <a:stretch>
            <a:fillRect/>
          </a:stretch>
        </p:blipFill>
        <p:spPr bwMode="auto">
          <a:xfrm>
            <a:off x="1547664" y="4005064"/>
            <a:ext cx="1512168" cy="958936"/>
          </a:xfrm>
          <a:prstGeom prst="rect">
            <a:avLst/>
          </a:prstGeom>
          <a:noFill/>
        </p:spPr>
      </p:pic>
      <p:pic>
        <p:nvPicPr>
          <p:cNvPr id="103427" name="Picture 3" descr="Y:\documentation\Thèse\rapportBiblio\pres_Images\T3.jpg"/>
          <p:cNvPicPr>
            <a:picLocks noChangeAspect="1" noChangeArrowheads="1"/>
          </p:cNvPicPr>
          <p:nvPr/>
        </p:nvPicPr>
        <p:blipFill>
          <a:blip r:embed="rId5" cstate="print"/>
          <a:srcRect/>
          <a:stretch>
            <a:fillRect/>
          </a:stretch>
        </p:blipFill>
        <p:spPr bwMode="auto">
          <a:xfrm>
            <a:off x="3059832" y="4005064"/>
            <a:ext cx="1512168" cy="958937"/>
          </a:xfrm>
          <a:prstGeom prst="rect">
            <a:avLst/>
          </a:prstGeom>
          <a:noFill/>
        </p:spPr>
      </p:pic>
      <p:pic>
        <p:nvPicPr>
          <p:cNvPr id="103428" name="Picture 4" descr="Y:\documentation\Thèse\rapportBiblio\pres_Images\T6.jpg"/>
          <p:cNvPicPr>
            <a:picLocks noChangeAspect="1" noChangeArrowheads="1"/>
          </p:cNvPicPr>
          <p:nvPr/>
        </p:nvPicPr>
        <p:blipFill>
          <a:blip r:embed="rId6" cstate="print"/>
          <a:srcRect/>
          <a:stretch>
            <a:fillRect/>
          </a:stretch>
        </p:blipFill>
        <p:spPr bwMode="auto">
          <a:xfrm>
            <a:off x="4427984" y="4005064"/>
            <a:ext cx="1512168" cy="958936"/>
          </a:xfrm>
          <a:prstGeom prst="rect">
            <a:avLst/>
          </a:prstGeom>
          <a:noFill/>
        </p:spPr>
      </p:pic>
      <p:sp>
        <p:nvSpPr>
          <p:cNvPr id="11" name="Demi-tour 10"/>
          <p:cNvSpPr/>
          <p:nvPr/>
        </p:nvSpPr>
        <p:spPr>
          <a:xfrm flipH="1">
            <a:off x="2195736" y="3645024"/>
            <a:ext cx="3024336" cy="50405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Demi-tour 9"/>
          <p:cNvSpPr/>
          <p:nvPr/>
        </p:nvSpPr>
        <p:spPr>
          <a:xfrm flipH="1">
            <a:off x="2195736" y="3645024"/>
            <a:ext cx="1656184" cy="50405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avec flèche vers la droite 11"/>
          <p:cNvSpPr/>
          <p:nvPr/>
        </p:nvSpPr>
        <p:spPr>
          <a:xfrm flipH="1">
            <a:off x="5580112" y="3356992"/>
            <a:ext cx="2376264" cy="1008112"/>
          </a:xfrm>
          <a:prstGeom prst="rightArrow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Estimation du champ de mouvement</a:t>
            </a:r>
            <a:endParaRPr lang="fr-FR" dirty="0"/>
          </a:p>
        </p:txBody>
      </p:sp>
      <p:sp>
        <p:nvSpPr>
          <p:cNvPr id="14" name="ZoneTexte 13"/>
          <p:cNvSpPr txBox="1"/>
          <p:nvPr/>
        </p:nvSpPr>
        <p:spPr>
          <a:xfrm>
            <a:off x="1043608" y="3933056"/>
            <a:ext cx="864096" cy="1107996"/>
          </a:xfrm>
          <a:prstGeom prst="rect">
            <a:avLst/>
          </a:prstGeom>
          <a:noFill/>
        </p:spPr>
        <p:txBody>
          <a:bodyPr wrap="square" rtlCol="0">
            <a:spAutoFit/>
          </a:bodyPr>
          <a:lstStyle/>
          <a:p>
            <a:r>
              <a:rPr lang="el-GR" sz="6600" dirty="0" smtClean="0"/>
              <a:t>Σ</a:t>
            </a:r>
            <a:endParaRPr lang="fr-FR" sz="3600" dirty="0"/>
          </a:p>
        </p:txBody>
      </p:sp>
      <p:pic>
        <p:nvPicPr>
          <p:cNvPr id="15" name="Image 14" descr="resultatET-IM_W_resultatET-IM_W_sagittal_0,0-4,0.jpg"/>
          <p:cNvPicPr>
            <a:picLocks noChangeAspect="1"/>
          </p:cNvPicPr>
          <p:nvPr/>
        </p:nvPicPr>
        <p:blipFill>
          <a:blip r:embed="rId7" cstate="print"/>
          <a:stretch>
            <a:fillRect/>
          </a:stretch>
        </p:blipFill>
        <p:spPr>
          <a:xfrm>
            <a:off x="1907704" y="5373216"/>
            <a:ext cx="1512168" cy="958936"/>
          </a:xfrm>
          <a:prstGeom prst="rect">
            <a:avLst/>
          </a:prstGeom>
        </p:spPr>
      </p:pic>
      <p:sp>
        <p:nvSpPr>
          <p:cNvPr id="16" name="Flèche droite 15"/>
          <p:cNvSpPr/>
          <p:nvPr/>
        </p:nvSpPr>
        <p:spPr>
          <a:xfrm>
            <a:off x="1115616" y="5661248"/>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3635896" y="5939988"/>
            <a:ext cx="4680520" cy="369332"/>
          </a:xfrm>
          <a:prstGeom prst="rect">
            <a:avLst/>
          </a:prstGeom>
          <a:noFill/>
        </p:spPr>
        <p:txBody>
          <a:bodyPr wrap="square" rtlCol="0">
            <a:spAutoFit/>
          </a:bodyPr>
          <a:lstStyle/>
          <a:p>
            <a:r>
              <a:rPr lang="fr-FR" b="1" dirty="0" smtClean="0">
                <a:solidFill>
                  <a:schemeClr val="accent1"/>
                </a:solidFill>
              </a:rPr>
              <a:t>[Dawood, 2006], [Bai, 2009]</a:t>
            </a:r>
            <a:endParaRPr lang="fr-FR" b="1"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d’images</a:t>
            </a:r>
            <a:endParaRPr lang="fr-FR" dirty="0"/>
          </a:p>
        </p:txBody>
      </p:sp>
      <p:sp>
        <p:nvSpPr>
          <p:cNvPr id="14" name="Espace réservé du numéro de diapositive 13"/>
          <p:cNvSpPr>
            <a:spLocks noGrp="1"/>
          </p:cNvSpPr>
          <p:nvPr>
            <p:ph type="sldNum" sz="quarter" idx="12"/>
          </p:nvPr>
        </p:nvSpPr>
        <p:spPr>
          <a:xfrm>
            <a:off x="611560" y="6375608"/>
            <a:ext cx="1981200" cy="365760"/>
          </a:xfrm>
        </p:spPr>
        <p:txBody>
          <a:bodyPr/>
          <a:lstStyle/>
          <a:p>
            <a:fld id="{C150C456-2263-429F-8B62-665CEC5784CF}" type="slidenum">
              <a:rPr lang="fr-FR" smtClean="0"/>
              <a:pPr/>
              <a:t>28</a:t>
            </a:fld>
            <a:endParaRPr lang="fr-FR" dirty="0"/>
          </a:p>
        </p:txBody>
      </p:sp>
      <p:pic>
        <p:nvPicPr>
          <p:cNvPr id="25" name="Image 24" descr="che_C1-T1_assemble_Non Corrigé_sagittal_0,0-4,0.jpg"/>
          <p:cNvPicPr>
            <a:picLocks noChangeAspect="1"/>
          </p:cNvPicPr>
          <p:nvPr/>
        </p:nvPicPr>
        <p:blipFill>
          <a:blip r:embed="rId3" cstate="print"/>
          <a:stretch>
            <a:fillRect/>
          </a:stretch>
        </p:blipFill>
        <p:spPr>
          <a:xfrm>
            <a:off x="5513387" y="917451"/>
            <a:ext cx="3667125" cy="2295525"/>
          </a:xfrm>
          <a:prstGeom prst="rect">
            <a:avLst/>
          </a:prstGeom>
        </p:spPr>
      </p:pic>
      <p:pic>
        <p:nvPicPr>
          <p:cNvPr id="26" name="Image 25" descr="che_C1-T1_assemble_Statique_sagittal_0,0-4,0.jpg"/>
          <p:cNvPicPr>
            <a:picLocks noChangeAspect="1"/>
          </p:cNvPicPr>
          <p:nvPr/>
        </p:nvPicPr>
        <p:blipFill>
          <a:blip r:embed="rId4" cstate="print"/>
          <a:stretch>
            <a:fillRect/>
          </a:stretch>
        </p:blipFill>
        <p:spPr>
          <a:xfrm>
            <a:off x="1979712" y="917451"/>
            <a:ext cx="3667125" cy="2295525"/>
          </a:xfrm>
          <a:prstGeom prst="rect">
            <a:avLst/>
          </a:prstGeom>
        </p:spPr>
      </p:pic>
      <p:pic>
        <p:nvPicPr>
          <p:cNvPr id="27" name="Image 26" descr="che_C1-T1_assemble_TE-IM_sagittal_0,0-4,0.jpg"/>
          <p:cNvPicPr>
            <a:picLocks noChangeAspect="1"/>
          </p:cNvPicPr>
          <p:nvPr/>
        </p:nvPicPr>
        <p:blipFill>
          <a:blip r:embed="rId5" cstate="print"/>
          <a:stretch>
            <a:fillRect/>
          </a:stretch>
        </p:blipFill>
        <p:spPr>
          <a:xfrm>
            <a:off x="5513387" y="3528248"/>
            <a:ext cx="3667125" cy="2295525"/>
          </a:xfrm>
          <a:prstGeom prst="rect">
            <a:avLst/>
          </a:prstGeom>
        </p:spPr>
      </p:pic>
      <p:pic>
        <p:nvPicPr>
          <p:cNvPr id="28" name="Image 27" descr="che_C1-T1_assemble_TE-LOR_sagittal_0,0-4,0.jpg"/>
          <p:cNvPicPr>
            <a:picLocks noChangeAspect="1"/>
          </p:cNvPicPr>
          <p:nvPr/>
        </p:nvPicPr>
        <p:blipFill>
          <a:blip r:embed="rId6" cstate="print"/>
          <a:stretch>
            <a:fillRect/>
          </a:stretch>
        </p:blipFill>
        <p:spPr>
          <a:xfrm>
            <a:off x="1979712" y="3528248"/>
            <a:ext cx="3667125" cy="2295525"/>
          </a:xfrm>
          <a:prstGeom prst="rect">
            <a:avLst/>
          </a:prstGeom>
        </p:spPr>
      </p:pic>
      <p:pic>
        <p:nvPicPr>
          <p:cNvPr id="24" name="Image 23" descr="che_C1-T1_assemble_Che_elo Fantome_sagittal_0,0-4,0.jpg"/>
          <p:cNvPicPr>
            <a:picLocks noChangeAspect="1"/>
          </p:cNvPicPr>
          <p:nvPr/>
        </p:nvPicPr>
        <p:blipFill>
          <a:blip r:embed="rId7" cstate="print"/>
          <a:stretch>
            <a:fillRect/>
          </a:stretch>
        </p:blipFill>
        <p:spPr>
          <a:xfrm>
            <a:off x="0" y="2636912"/>
            <a:ext cx="2523763" cy="1579810"/>
          </a:xfrm>
          <a:prstGeom prst="rect">
            <a:avLst/>
          </a:prstGeom>
        </p:spPr>
      </p:pic>
      <p:sp>
        <p:nvSpPr>
          <p:cNvPr id="8" name="ZoneTexte 7"/>
          <p:cNvSpPr txBox="1"/>
          <p:nvPr/>
        </p:nvSpPr>
        <p:spPr>
          <a:xfrm>
            <a:off x="5684790" y="5781362"/>
            <a:ext cx="3459209" cy="369332"/>
          </a:xfrm>
          <a:prstGeom prst="rect">
            <a:avLst/>
          </a:prstGeom>
          <a:noFill/>
        </p:spPr>
        <p:txBody>
          <a:bodyPr wrap="square" rtlCol="0">
            <a:spAutoFit/>
          </a:bodyPr>
          <a:lstStyle/>
          <a:p>
            <a:pPr algn="ctr"/>
            <a:r>
              <a:rPr lang="fr-FR" dirty="0" smtClean="0"/>
              <a:t>Correction Post-Reconstruction</a:t>
            </a:r>
            <a:endParaRPr lang="fr-FR" dirty="0"/>
          </a:p>
        </p:txBody>
      </p:sp>
      <p:sp>
        <p:nvSpPr>
          <p:cNvPr id="9" name="ZoneTexte 8"/>
          <p:cNvSpPr txBox="1"/>
          <p:nvPr/>
        </p:nvSpPr>
        <p:spPr>
          <a:xfrm>
            <a:off x="2411760" y="5807005"/>
            <a:ext cx="2808312" cy="646331"/>
          </a:xfrm>
          <a:prstGeom prst="rect">
            <a:avLst/>
          </a:prstGeom>
          <a:noFill/>
        </p:spPr>
        <p:txBody>
          <a:bodyPr wrap="square" rtlCol="0">
            <a:spAutoFit/>
          </a:bodyPr>
          <a:lstStyle/>
          <a:p>
            <a:pPr algn="ctr"/>
            <a:r>
              <a:rPr lang="fr-FR" dirty="0" smtClean="0"/>
              <a:t>Corr. Pendant la reconstruction</a:t>
            </a:r>
            <a:endParaRPr lang="fr-FR" dirty="0"/>
          </a:p>
        </p:txBody>
      </p:sp>
      <p:sp>
        <p:nvSpPr>
          <p:cNvPr id="10" name="ZoneTexte 9"/>
          <p:cNvSpPr txBox="1"/>
          <p:nvPr/>
        </p:nvSpPr>
        <p:spPr>
          <a:xfrm>
            <a:off x="2124376" y="3216458"/>
            <a:ext cx="3383728" cy="369332"/>
          </a:xfrm>
          <a:prstGeom prst="rect">
            <a:avLst/>
          </a:prstGeom>
          <a:noFill/>
        </p:spPr>
        <p:txBody>
          <a:bodyPr wrap="square" rtlCol="0">
            <a:spAutoFit/>
          </a:bodyPr>
          <a:lstStyle/>
          <a:p>
            <a:pPr algn="ctr"/>
            <a:r>
              <a:rPr lang="fr-FR" dirty="0" smtClean="0"/>
              <a:t>Statique</a:t>
            </a:r>
            <a:endParaRPr lang="fr-FR" dirty="0"/>
          </a:p>
        </p:txBody>
      </p:sp>
      <p:sp>
        <p:nvSpPr>
          <p:cNvPr id="11" name="ZoneTexte 10"/>
          <p:cNvSpPr txBox="1"/>
          <p:nvPr/>
        </p:nvSpPr>
        <p:spPr>
          <a:xfrm>
            <a:off x="5684790" y="3205425"/>
            <a:ext cx="3459209" cy="369332"/>
          </a:xfrm>
          <a:prstGeom prst="rect">
            <a:avLst/>
          </a:prstGeom>
          <a:noFill/>
        </p:spPr>
        <p:txBody>
          <a:bodyPr wrap="square" rtlCol="0">
            <a:spAutoFit/>
          </a:bodyPr>
          <a:lstStyle/>
          <a:p>
            <a:pPr algn="ctr"/>
            <a:r>
              <a:rPr lang="fr-FR" dirty="0" smtClean="0"/>
              <a:t>Non Corrigée</a:t>
            </a:r>
            <a:endParaRPr lang="fr-FR" dirty="0"/>
          </a:p>
        </p:txBody>
      </p:sp>
      <p:cxnSp>
        <p:nvCxnSpPr>
          <p:cNvPr id="16" name="Connecteur droit avec flèche 15"/>
          <p:cNvCxnSpPr/>
          <p:nvPr/>
        </p:nvCxnSpPr>
        <p:spPr>
          <a:xfrm>
            <a:off x="2843808" y="1268760"/>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6516216" y="1268760"/>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444208" y="3861048"/>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203848" y="4581128"/>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915816" y="3861048"/>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203848" y="1988840"/>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732240" y="4581128"/>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6660232" y="1916832"/>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107504" y="2924944"/>
            <a:ext cx="828600" cy="230832"/>
          </a:xfrm>
          <a:prstGeom prst="rect">
            <a:avLst/>
          </a:prstGeom>
          <a:solidFill>
            <a:schemeClr val="bg1"/>
          </a:solidFill>
        </p:spPr>
        <p:txBody>
          <a:bodyPr wrap="square" rtlCol="0">
            <a:spAutoFit/>
          </a:bodyPr>
          <a:lstStyle/>
          <a:p>
            <a:r>
              <a:rPr lang="fr-FR" sz="900" dirty="0" smtClean="0"/>
              <a:t>C=3, 12mm</a:t>
            </a:r>
            <a:endParaRPr lang="fr-FR" sz="900" dirty="0"/>
          </a:p>
        </p:txBody>
      </p:sp>
      <p:sp>
        <p:nvSpPr>
          <p:cNvPr id="31" name="ZoneTexte 30"/>
          <p:cNvSpPr txBox="1"/>
          <p:nvPr/>
        </p:nvSpPr>
        <p:spPr>
          <a:xfrm>
            <a:off x="251520" y="3284984"/>
            <a:ext cx="828600" cy="230832"/>
          </a:xfrm>
          <a:prstGeom prst="rect">
            <a:avLst/>
          </a:prstGeom>
          <a:solidFill>
            <a:schemeClr val="bg1"/>
          </a:solidFill>
        </p:spPr>
        <p:txBody>
          <a:bodyPr wrap="square" rtlCol="0">
            <a:spAutoFit/>
          </a:bodyPr>
          <a:lstStyle/>
          <a:p>
            <a:r>
              <a:rPr lang="fr-FR" sz="900" dirty="0" smtClean="0"/>
              <a:t>C=2, 12mm</a:t>
            </a:r>
            <a:endParaRPr lang="fr-FR" sz="900" dirty="0"/>
          </a:p>
        </p:txBody>
      </p:sp>
      <p:sp>
        <p:nvSpPr>
          <p:cNvPr id="32" name="ZoneTexte 31"/>
          <p:cNvSpPr txBox="1"/>
          <p:nvPr/>
        </p:nvSpPr>
        <p:spPr>
          <a:xfrm>
            <a:off x="179512" y="3717032"/>
            <a:ext cx="828600" cy="230832"/>
          </a:xfrm>
          <a:prstGeom prst="rect">
            <a:avLst/>
          </a:prstGeom>
          <a:solidFill>
            <a:schemeClr val="bg1"/>
          </a:solidFill>
        </p:spPr>
        <p:txBody>
          <a:bodyPr wrap="square" rtlCol="0">
            <a:spAutoFit/>
          </a:bodyPr>
          <a:lstStyle/>
          <a:p>
            <a:r>
              <a:rPr lang="fr-FR" sz="900" dirty="0" smtClean="0"/>
              <a:t>C=2</a:t>
            </a:r>
            <a:r>
              <a:rPr lang="fr-FR" sz="900" smtClean="0"/>
              <a:t>, 8mm</a:t>
            </a:r>
            <a:endParaRPr lang="fr-FR" sz="900" dirty="0"/>
          </a:p>
        </p:txBody>
      </p:sp>
      <p:cxnSp>
        <p:nvCxnSpPr>
          <p:cNvPr id="33" name="Connecteur droit avec flèche 32"/>
          <p:cNvCxnSpPr/>
          <p:nvPr/>
        </p:nvCxnSpPr>
        <p:spPr>
          <a:xfrm>
            <a:off x="2915816" y="2132856"/>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444208" y="2132856"/>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6444208" y="4797152"/>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2915816" y="4797152"/>
            <a:ext cx="432048"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98068" y="4643844"/>
            <a:ext cx="2082621" cy="369332"/>
          </a:xfrm>
          <a:prstGeom prst="rect">
            <a:avLst/>
          </a:prstGeom>
          <a:noFill/>
        </p:spPr>
        <p:txBody>
          <a:bodyPr wrap="none" rtlCol="0">
            <a:spAutoFit/>
          </a:bodyPr>
          <a:lstStyle/>
          <a:p>
            <a:r>
              <a:rPr lang="fr-FR" b="1" dirty="0" smtClean="0">
                <a:solidFill>
                  <a:srgbClr val="FF0000"/>
                </a:solidFill>
              </a:rPr>
              <a:t>Images corrigées</a:t>
            </a:r>
            <a:endParaRPr lang="fr-FR" b="1" dirty="0">
              <a:solidFill>
                <a:srgbClr val="FF0000"/>
              </a:solidFill>
            </a:endParaRPr>
          </a:p>
        </p:txBody>
      </p:sp>
      <p:sp>
        <p:nvSpPr>
          <p:cNvPr id="12" name="ZoneTexte 11"/>
          <p:cNvSpPr txBox="1"/>
          <p:nvPr/>
        </p:nvSpPr>
        <p:spPr>
          <a:xfrm>
            <a:off x="575012" y="2035349"/>
            <a:ext cx="1928733" cy="369332"/>
          </a:xfrm>
          <a:prstGeom prst="rect">
            <a:avLst/>
          </a:prstGeom>
          <a:noFill/>
        </p:spPr>
        <p:txBody>
          <a:bodyPr wrap="none" rtlCol="0">
            <a:spAutoFit/>
          </a:bodyPr>
          <a:lstStyle/>
          <a:p>
            <a:r>
              <a:rPr lang="fr-FR" b="1" dirty="0" smtClean="0">
                <a:solidFill>
                  <a:srgbClr val="FF0000"/>
                </a:solidFill>
              </a:rPr>
              <a:t>Images témoins</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approche</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29</a:t>
            </a:fld>
            <a:endParaRPr lang="fr-FR"/>
          </a:p>
        </p:txBody>
      </p:sp>
      <p:sp>
        <p:nvSpPr>
          <p:cNvPr id="93" name="Rectangle 92"/>
          <p:cNvSpPr/>
          <p:nvPr/>
        </p:nvSpPr>
        <p:spPr>
          <a:xfrm>
            <a:off x="1455071" y="1859389"/>
            <a:ext cx="1175684"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Images TDM de patients</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4" name="Rectangle 93"/>
          <p:cNvSpPr/>
          <p:nvPr/>
        </p:nvSpPr>
        <p:spPr>
          <a:xfrm>
            <a:off x="1455071" y="2466823"/>
            <a:ext cx="1175684" cy="441770"/>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Modèle de patient</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5" name="Rectangle 94"/>
          <p:cNvSpPr/>
          <p:nvPr/>
        </p:nvSpPr>
        <p:spPr>
          <a:xfrm>
            <a:off x="2983461" y="2356381"/>
            <a:ext cx="1410821" cy="66265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ysClr val="window" lastClr="FFFFFF"/>
                </a:solidFill>
                <a:effectLst/>
                <a:uLnTx/>
                <a:uFillTx/>
                <a:latin typeface="Calibri"/>
                <a:ea typeface="+mn-ea"/>
                <a:cs typeface="+mn-cs"/>
              </a:rPr>
              <a:t>Fantômes</a:t>
            </a: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7" name="ZoneTexte 96"/>
          <p:cNvSpPr txBox="1"/>
          <p:nvPr/>
        </p:nvSpPr>
        <p:spPr>
          <a:xfrm>
            <a:off x="1219934" y="1251955"/>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1. Modèles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98" name="Connecteur droit 97"/>
          <p:cNvCxnSpPr/>
          <p:nvPr/>
        </p:nvCxnSpPr>
        <p:spPr>
          <a:xfrm rot="5400000">
            <a:off x="3476898" y="2522045"/>
            <a:ext cx="2540180" cy="0"/>
          </a:xfrm>
          <a:prstGeom prst="line">
            <a:avLst/>
          </a:prstGeom>
          <a:noFill/>
          <a:ln w="9525" cap="flat" cmpd="sng" algn="ctr">
            <a:solidFill>
              <a:srgbClr val="4F81BD">
                <a:shade val="95000"/>
                <a:satMod val="105000"/>
              </a:srgbClr>
            </a:solidFill>
            <a:prstDash val="solid"/>
          </a:ln>
          <a:effectLst/>
        </p:spPr>
      </p:cxnSp>
      <p:sp>
        <p:nvSpPr>
          <p:cNvPr id="99" name="ZoneTexte 98"/>
          <p:cNvSpPr txBox="1"/>
          <p:nvPr/>
        </p:nvSpPr>
        <p:spPr>
          <a:xfrm>
            <a:off x="4923340" y="1251955"/>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2. Simulations</a:t>
            </a:r>
            <a:endParaRPr kumimoji="0" lang="fr-FR" sz="1800" b="0" i="0" u="none" strike="noStrike" kern="0" cap="none" spc="0" normalizeH="0" baseline="0" noProof="0" dirty="0">
              <a:ln>
                <a:noFill/>
              </a:ln>
              <a:solidFill>
                <a:sysClr val="windowText" lastClr="000000"/>
              </a:solidFill>
              <a:effectLst/>
              <a:uLnTx/>
              <a:uFillTx/>
            </a:endParaRPr>
          </a:p>
        </p:txBody>
      </p:sp>
      <p:cxnSp>
        <p:nvCxnSpPr>
          <p:cNvPr id="101" name="Connecteur droit avec flèche 100"/>
          <p:cNvCxnSpPr>
            <a:stCxn id="93" idx="2"/>
            <a:endCxn id="94" idx="0"/>
          </p:cNvCxnSpPr>
          <p:nvPr/>
        </p:nvCxnSpPr>
        <p:spPr>
          <a:xfrm rot="5400000">
            <a:off x="1932471" y="2356341"/>
            <a:ext cx="220885" cy="1307"/>
          </a:xfrm>
          <a:prstGeom prst="straightConnector1">
            <a:avLst/>
          </a:prstGeom>
          <a:noFill/>
          <a:ln w="25400" cap="flat" cmpd="sng" algn="ctr">
            <a:solidFill>
              <a:schemeClr val="bg1">
                <a:lumMod val="65000"/>
              </a:schemeClr>
            </a:solidFill>
            <a:prstDash val="solid"/>
            <a:tailEnd type="arrow"/>
          </a:ln>
          <a:effectLst/>
        </p:spPr>
      </p:cxnSp>
      <p:sp>
        <p:nvSpPr>
          <p:cNvPr id="102" name="Rectangle 101"/>
          <p:cNvSpPr/>
          <p:nvPr/>
        </p:nvSpPr>
        <p:spPr>
          <a:xfrm>
            <a:off x="1115616" y="3239922"/>
            <a:ext cx="1008112"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Lésions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synthétiques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3" name="Connecteur droit avec flèche 102"/>
          <p:cNvCxnSpPr>
            <a:stCxn id="102" idx="0"/>
            <a:endCxn id="94" idx="2"/>
          </p:cNvCxnSpPr>
          <p:nvPr/>
        </p:nvCxnSpPr>
        <p:spPr>
          <a:xfrm flipV="1">
            <a:off x="1619672" y="2908593"/>
            <a:ext cx="423241" cy="331329"/>
          </a:xfrm>
          <a:prstGeom prst="straightConnector1">
            <a:avLst/>
          </a:prstGeom>
          <a:noFill/>
          <a:ln w="25400" cap="flat" cmpd="sng" algn="ctr">
            <a:solidFill>
              <a:schemeClr val="bg1">
                <a:lumMod val="65000"/>
              </a:schemeClr>
            </a:solidFill>
            <a:prstDash val="solid"/>
            <a:tailEnd type="arrow"/>
          </a:ln>
          <a:effectLst/>
        </p:spPr>
      </p:cxnSp>
      <p:cxnSp>
        <p:nvCxnSpPr>
          <p:cNvPr id="104" name="Connecteur droit avec flèche 103"/>
          <p:cNvCxnSpPr>
            <a:stCxn id="94" idx="3"/>
            <a:endCxn id="95" idx="1"/>
          </p:cNvCxnSpPr>
          <p:nvPr/>
        </p:nvCxnSpPr>
        <p:spPr>
          <a:xfrm>
            <a:off x="2630756" y="2687709"/>
            <a:ext cx="352705" cy="1228"/>
          </a:xfrm>
          <a:prstGeom prst="straightConnector1">
            <a:avLst/>
          </a:prstGeom>
          <a:noFill/>
          <a:ln w="25400" cap="flat" cmpd="sng" algn="ctr">
            <a:solidFill>
              <a:schemeClr val="bg1">
                <a:lumMod val="65000"/>
              </a:schemeClr>
            </a:solidFill>
            <a:prstDash val="solid"/>
            <a:tailEnd type="arrow"/>
          </a:ln>
          <a:effectLst/>
        </p:spPr>
      </p:cxnSp>
      <p:cxnSp>
        <p:nvCxnSpPr>
          <p:cNvPr id="105" name="Connecteur droit 104"/>
          <p:cNvCxnSpPr/>
          <p:nvPr/>
        </p:nvCxnSpPr>
        <p:spPr>
          <a:xfrm>
            <a:off x="1278719" y="4068241"/>
            <a:ext cx="6995323" cy="0"/>
          </a:xfrm>
          <a:prstGeom prst="line">
            <a:avLst/>
          </a:prstGeom>
          <a:noFill/>
          <a:ln w="38100" cap="flat" cmpd="sng" algn="ctr">
            <a:solidFill>
              <a:srgbClr val="8064A2"/>
            </a:solidFill>
            <a:prstDash val="solid"/>
          </a:ln>
          <a:effectLst>
            <a:outerShdw blurRad="40000" dist="23000" dir="5400000" rotWithShape="0">
              <a:srgbClr val="000000">
                <a:alpha val="35000"/>
              </a:srgbClr>
            </a:outerShdw>
          </a:effectLst>
        </p:spPr>
      </p:cxnSp>
      <p:sp>
        <p:nvSpPr>
          <p:cNvPr id="106" name="Rectangle 105"/>
          <p:cNvSpPr/>
          <p:nvPr/>
        </p:nvSpPr>
        <p:spPr>
          <a:xfrm>
            <a:off x="1102366" y="5724880"/>
            <a:ext cx="881763"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ysClr val="window" lastClr="FFFFFF"/>
                </a:solidFill>
                <a:effectLst/>
                <a:uLnTx/>
                <a:uFillTx/>
                <a:latin typeface="Calibri"/>
                <a:ea typeface="+mn-ea"/>
                <a:cs typeface="+mn-cs"/>
              </a:rPr>
              <a:t>Estimation du mouvement</a:t>
            </a:r>
            <a:endParaRPr kumimoji="0" lang="fr-FR" sz="105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7" name="ZoneTexte 106"/>
          <p:cNvSpPr txBox="1"/>
          <p:nvPr/>
        </p:nvSpPr>
        <p:spPr>
          <a:xfrm>
            <a:off x="1219934" y="4123463"/>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3. Correction du mouvement respiratoire</a:t>
            </a:r>
            <a:endParaRPr kumimoji="0" lang="fr-FR" sz="1800" b="0" i="0" u="none" strike="noStrike" kern="0" cap="none" spc="0" normalizeH="0" baseline="0" noProof="0" dirty="0">
              <a:ln>
                <a:noFill/>
              </a:ln>
              <a:solidFill>
                <a:sysClr val="windowText" lastClr="000000"/>
              </a:solidFill>
              <a:effectLst/>
              <a:uLnTx/>
              <a:uFillTx/>
            </a:endParaRPr>
          </a:p>
        </p:txBody>
      </p:sp>
      <p:sp>
        <p:nvSpPr>
          <p:cNvPr id="108" name="Rectangle 107"/>
          <p:cNvSpPr/>
          <p:nvPr/>
        </p:nvSpPr>
        <p:spPr>
          <a:xfrm>
            <a:off x="2278050" y="5724880"/>
            <a:ext cx="881763"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Correction du mouvement</a:t>
            </a:r>
            <a:endParaRPr kumimoji="0" lang="fr-FR" sz="10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9" name="Connecteur droit avec flèche 108"/>
          <p:cNvCxnSpPr>
            <a:stCxn id="106" idx="3"/>
            <a:endCxn id="108" idx="1"/>
          </p:cNvCxnSpPr>
          <p:nvPr/>
        </p:nvCxnSpPr>
        <p:spPr>
          <a:xfrm>
            <a:off x="1984129" y="5973376"/>
            <a:ext cx="293921" cy="1228"/>
          </a:xfrm>
          <a:prstGeom prst="straightConnector1">
            <a:avLst/>
          </a:prstGeom>
          <a:noFill/>
          <a:ln w="25400" cap="flat" cmpd="sng" algn="ctr">
            <a:solidFill>
              <a:schemeClr val="bg1">
                <a:lumMod val="65000"/>
              </a:schemeClr>
            </a:solidFill>
            <a:prstDash val="solid"/>
            <a:tailEnd type="arrow"/>
          </a:ln>
          <a:effectLst/>
        </p:spPr>
      </p:cxnSp>
      <p:sp>
        <p:nvSpPr>
          <p:cNvPr id="110" name="ZoneTexte 109"/>
          <p:cNvSpPr txBox="1"/>
          <p:nvPr/>
        </p:nvSpPr>
        <p:spPr>
          <a:xfrm>
            <a:off x="4923340" y="4123463"/>
            <a:ext cx="3409485" cy="2854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rPr>
              <a:t>4. Estimation des performances</a:t>
            </a:r>
            <a:endParaRPr kumimoji="0" lang="fr-FR" sz="1800" b="0" i="0" u="none" strike="noStrike" kern="0" cap="none" spc="0" normalizeH="0" baseline="0" noProof="0" dirty="0">
              <a:ln>
                <a:noFill/>
              </a:ln>
              <a:solidFill>
                <a:sysClr val="windowText" lastClr="000000"/>
              </a:solidFill>
              <a:effectLst/>
              <a:uLnTx/>
              <a:uFillTx/>
            </a:endParaRPr>
          </a:p>
        </p:txBody>
      </p:sp>
      <p:sp>
        <p:nvSpPr>
          <p:cNvPr id="111" name="Flèche droite 110"/>
          <p:cNvSpPr/>
          <p:nvPr/>
        </p:nvSpPr>
        <p:spPr>
          <a:xfrm>
            <a:off x="4499992" y="2492896"/>
            <a:ext cx="529058" cy="276107"/>
          </a:xfrm>
          <a:prstGeom prst="rightArrow">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5" name="Connecteur droit avec flèche 114"/>
          <p:cNvCxnSpPr>
            <a:stCxn id="49" idx="3"/>
            <a:endCxn id="51" idx="1"/>
          </p:cNvCxnSpPr>
          <p:nvPr/>
        </p:nvCxnSpPr>
        <p:spPr>
          <a:xfrm flipV="1">
            <a:off x="6300192" y="2528900"/>
            <a:ext cx="432048" cy="108012"/>
          </a:xfrm>
          <a:prstGeom prst="straightConnector1">
            <a:avLst/>
          </a:prstGeom>
          <a:noFill/>
          <a:ln w="25400" cap="flat" cmpd="sng" algn="ctr">
            <a:solidFill>
              <a:schemeClr val="bg1">
                <a:lumMod val="65000"/>
              </a:schemeClr>
            </a:solidFill>
            <a:prstDash val="solid"/>
            <a:tailEnd type="arrow"/>
          </a:ln>
          <a:effectLst/>
        </p:spPr>
      </p:cxnSp>
      <p:sp>
        <p:nvSpPr>
          <p:cNvPr id="116" name="Rectangle 115"/>
          <p:cNvSpPr/>
          <p:nvPr/>
        </p:nvSpPr>
        <p:spPr>
          <a:xfrm>
            <a:off x="7020273" y="3129479"/>
            <a:ext cx="783496"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7" name="Rectangle 116"/>
          <p:cNvSpPr/>
          <p:nvPr/>
        </p:nvSpPr>
        <p:spPr>
          <a:xfrm>
            <a:off x="7803741" y="3129479"/>
            <a:ext cx="656691" cy="496992"/>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8" name="Rectangle 117"/>
          <p:cNvSpPr/>
          <p:nvPr/>
        </p:nvSpPr>
        <p:spPr>
          <a:xfrm>
            <a:off x="5511183" y="5227889"/>
            <a:ext cx="1058116" cy="6626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Diagnostic automatique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(DAO)</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9" name="Rectangle 118"/>
          <p:cNvSpPr/>
          <p:nvPr/>
        </p:nvSpPr>
        <p:spPr>
          <a:xfrm>
            <a:off x="6980788" y="5117446"/>
            <a:ext cx="1528390" cy="938762"/>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smtClean="0">
                <a:ln>
                  <a:noFill/>
                </a:ln>
                <a:solidFill>
                  <a:sysClr val="window" lastClr="FFFFFF"/>
                </a:solidFill>
                <a:effectLst/>
                <a:uLnTx/>
                <a:uFillTx/>
                <a:latin typeface="Calibri"/>
                <a:ea typeface="+mn-ea"/>
                <a:cs typeface="+mn-cs"/>
              </a:rPr>
              <a:t>Mesure de performance</a:t>
            </a:r>
            <a:endParaRPr kumimoji="0" lang="fr-FR" sz="14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0" name="Rectangle 119"/>
          <p:cNvSpPr/>
          <p:nvPr/>
        </p:nvSpPr>
        <p:spPr>
          <a:xfrm>
            <a:off x="2206133" y="3239922"/>
            <a:ext cx="940548" cy="38654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Courbes respiratoires</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1" name="Connecteur droit avec flèche 120"/>
          <p:cNvCxnSpPr>
            <a:stCxn id="120" idx="0"/>
            <a:endCxn id="94" idx="2"/>
          </p:cNvCxnSpPr>
          <p:nvPr/>
        </p:nvCxnSpPr>
        <p:spPr>
          <a:xfrm flipH="1" flipV="1">
            <a:off x="2042913" y="2908594"/>
            <a:ext cx="633493" cy="331328"/>
          </a:xfrm>
          <a:prstGeom prst="straightConnector1">
            <a:avLst/>
          </a:prstGeom>
          <a:noFill/>
          <a:ln w="25400" cap="flat" cmpd="sng" algn="ctr">
            <a:solidFill>
              <a:schemeClr val="bg1">
                <a:lumMod val="65000"/>
              </a:schemeClr>
            </a:solidFill>
            <a:prstDash val="solid"/>
            <a:tailEnd type="arrow"/>
          </a:ln>
          <a:effectLst/>
        </p:spPr>
      </p:cxnSp>
      <p:sp>
        <p:nvSpPr>
          <p:cNvPr id="122" name="Rectangle 121"/>
          <p:cNvSpPr/>
          <p:nvPr/>
        </p:nvSpPr>
        <p:spPr>
          <a:xfrm>
            <a:off x="1690208" y="4797152"/>
            <a:ext cx="940548" cy="541179"/>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Données</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fr-FR" sz="1400" b="0" i="0" u="none" strike="noStrike" kern="0" cap="none" spc="0" normalizeH="0" baseline="0" noProof="0" dirty="0" smtClean="0">
                <a:ln>
                  <a:noFill/>
                </a:ln>
                <a:solidFill>
                  <a:sysClr val="window" lastClr="FFFFFF"/>
                </a:solidFill>
                <a:effectLst/>
                <a:uLnTx/>
                <a:uFillTx/>
                <a:latin typeface="Calibri"/>
                <a:ea typeface="+mn-ea"/>
                <a:cs typeface="+mn-cs"/>
              </a:rPr>
              <a:t>TEP</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3" name="Forme 122"/>
          <p:cNvCxnSpPr>
            <a:stCxn id="122" idx="1"/>
            <a:endCxn id="106" idx="0"/>
          </p:cNvCxnSpPr>
          <p:nvPr/>
        </p:nvCxnSpPr>
        <p:spPr>
          <a:xfrm rot="10800000" flipV="1">
            <a:off x="1543248" y="5067742"/>
            <a:ext cx="146960" cy="657138"/>
          </a:xfrm>
          <a:prstGeom prst="curvedConnector2">
            <a:avLst/>
          </a:prstGeom>
          <a:noFill/>
          <a:ln w="25400" cap="flat" cmpd="sng" algn="ctr">
            <a:solidFill>
              <a:schemeClr val="bg1">
                <a:lumMod val="65000"/>
              </a:schemeClr>
            </a:solidFill>
            <a:prstDash val="solid"/>
            <a:tailEnd type="arrow"/>
          </a:ln>
          <a:effectLst/>
        </p:spPr>
      </p:cxnSp>
      <p:cxnSp>
        <p:nvCxnSpPr>
          <p:cNvPr id="124" name="Forme 123"/>
          <p:cNvCxnSpPr>
            <a:stCxn id="122" idx="3"/>
            <a:endCxn id="108" idx="0"/>
          </p:cNvCxnSpPr>
          <p:nvPr/>
        </p:nvCxnSpPr>
        <p:spPr>
          <a:xfrm>
            <a:off x="2630756" y="5067742"/>
            <a:ext cx="88176" cy="657138"/>
          </a:xfrm>
          <a:prstGeom prst="curvedConnector2">
            <a:avLst/>
          </a:prstGeom>
          <a:noFill/>
          <a:ln w="25400" cap="flat" cmpd="sng" algn="ctr">
            <a:solidFill>
              <a:schemeClr val="bg1">
                <a:lumMod val="65000"/>
              </a:schemeClr>
            </a:solidFill>
            <a:prstDash val="solid"/>
            <a:tailEnd type="arrow"/>
          </a:ln>
          <a:effectLst/>
        </p:spPr>
      </p:cxnSp>
      <p:sp>
        <p:nvSpPr>
          <p:cNvPr id="125" name="Rectangle 124"/>
          <p:cNvSpPr/>
          <p:nvPr/>
        </p:nvSpPr>
        <p:spPr>
          <a:xfrm>
            <a:off x="3491881" y="5183242"/>
            <a:ext cx="1372676" cy="66265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Images TEP corrigées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6" name="Accolade fermante 125"/>
          <p:cNvSpPr/>
          <p:nvPr/>
        </p:nvSpPr>
        <p:spPr>
          <a:xfrm>
            <a:off x="3159814" y="4730897"/>
            <a:ext cx="293921" cy="1656639"/>
          </a:xfrm>
          <a:prstGeom prst="rightBrace">
            <a:avLst/>
          </a:prstGeom>
          <a:no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7" name="Flèche droite 126"/>
          <p:cNvSpPr/>
          <p:nvPr/>
        </p:nvSpPr>
        <p:spPr>
          <a:xfrm flipV="1">
            <a:off x="4973167" y="5401967"/>
            <a:ext cx="479232" cy="27610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0" name="Flèche droite 129"/>
          <p:cNvSpPr/>
          <p:nvPr/>
        </p:nvSpPr>
        <p:spPr>
          <a:xfrm flipV="1">
            <a:off x="6628083" y="5448774"/>
            <a:ext cx="293921" cy="27610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Rectangle 130"/>
          <p:cNvSpPr/>
          <p:nvPr/>
        </p:nvSpPr>
        <p:spPr>
          <a:xfrm>
            <a:off x="1043608" y="1196752"/>
            <a:ext cx="7524328" cy="530120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Rectangle 131"/>
          <p:cNvSpPr/>
          <p:nvPr/>
        </p:nvSpPr>
        <p:spPr>
          <a:xfrm>
            <a:off x="6569299" y="4454790"/>
            <a:ext cx="646626" cy="386549"/>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Lésions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33" name="Forme 132"/>
          <p:cNvCxnSpPr>
            <a:stCxn id="132" idx="3"/>
          </p:cNvCxnSpPr>
          <p:nvPr/>
        </p:nvCxnSpPr>
        <p:spPr>
          <a:xfrm>
            <a:off x="7215925" y="4648065"/>
            <a:ext cx="352705" cy="469381"/>
          </a:xfrm>
          <a:prstGeom prst="curvedConnector2">
            <a:avLst/>
          </a:prstGeom>
          <a:noFill/>
          <a:ln w="25400" cap="flat" cmpd="sng" algn="ctr">
            <a:solidFill>
              <a:srgbClr val="4F81BD">
                <a:shade val="95000"/>
                <a:satMod val="105000"/>
              </a:srgbClr>
            </a:solidFill>
            <a:prstDash val="solid"/>
            <a:tailEnd type="arrow"/>
          </a:ln>
          <a:effectLst/>
        </p:spPr>
      </p:cxnSp>
      <p:sp>
        <p:nvSpPr>
          <p:cNvPr id="134" name="Rectangle 133"/>
          <p:cNvSpPr/>
          <p:nvPr/>
        </p:nvSpPr>
        <p:spPr>
          <a:xfrm>
            <a:off x="3491880" y="5906847"/>
            <a:ext cx="1368152" cy="474481"/>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non corrigées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5" name="Rectangle 134"/>
          <p:cNvSpPr/>
          <p:nvPr/>
        </p:nvSpPr>
        <p:spPr>
          <a:xfrm>
            <a:off x="3491880" y="4653135"/>
            <a:ext cx="1368152" cy="469157"/>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u="none" strike="noStrike" kern="0" cap="none" spc="0" normalizeH="0" baseline="0" noProof="0" dirty="0" smtClean="0">
                <a:ln>
                  <a:noFill/>
                </a:ln>
                <a:solidFill>
                  <a:sysClr val="window" lastClr="FFFFFF"/>
                </a:solidFill>
                <a:effectLst/>
                <a:uLnTx/>
                <a:uFillTx/>
                <a:latin typeface="Calibri"/>
                <a:ea typeface="+mn-ea"/>
                <a:cs typeface="+mn-cs"/>
              </a:rPr>
              <a:t>Images TEP statiques</a:t>
            </a:r>
            <a:endParaRPr kumimoji="0" lang="fr-FR" sz="1600" b="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9" name="Rectangle 48"/>
          <p:cNvSpPr/>
          <p:nvPr/>
        </p:nvSpPr>
        <p:spPr>
          <a:xfrm>
            <a:off x="5148064" y="2348880"/>
            <a:ext cx="1152128" cy="576064"/>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Simulateur </a:t>
            </a: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TEP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ysClr val="window" lastClr="FFFFFF"/>
                </a:solidFill>
                <a:effectLst/>
                <a:uLnTx/>
                <a:uFillTx/>
                <a:latin typeface="Calibri"/>
                <a:ea typeface="+mn-ea"/>
                <a:cs typeface="+mn-cs"/>
              </a:rPr>
              <a:t>(3D + t)</a:t>
            </a:r>
            <a:endParaRPr kumimoji="0" lang="fr-FR"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1" name="Rectangle 50"/>
          <p:cNvSpPr/>
          <p:nvPr/>
        </p:nvSpPr>
        <p:spPr>
          <a:xfrm>
            <a:off x="6732240" y="1916832"/>
            <a:ext cx="1728192" cy="1224136"/>
          </a:xfrm>
          <a:prstGeom prst="rect">
            <a:avLst/>
          </a:prstGeom>
          <a:solidFill>
            <a:schemeClr val="bg1">
              <a:lumMod val="8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ysClr val="window" lastClr="FFFFFF"/>
                </a:solidFill>
                <a:effectLst/>
                <a:uLnTx/>
                <a:uFillTx/>
                <a:latin typeface="Calibri"/>
                <a:ea typeface="+mn-ea"/>
                <a:cs typeface="+mn-cs"/>
              </a:rPr>
              <a:t>Données patients Virtuels</a:t>
            </a:r>
            <a:endParaRPr kumimoji="0" lang="fr-FR"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2" name="Rectangle 41"/>
          <p:cNvSpPr/>
          <p:nvPr/>
        </p:nvSpPr>
        <p:spPr>
          <a:xfrm>
            <a:off x="6732239" y="3148032"/>
            <a:ext cx="792087"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Statique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Rectangle 42"/>
          <p:cNvSpPr/>
          <p:nvPr/>
        </p:nvSpPr>
        <p:spPr>
          <a:xfrm>
            <a:off x="7524327" y="3148032"/>
            <a:ext cx="936105" cy="496992"/>
          </a:xfrm>
          <a:prstGeom prst="rect">
            <a:avLst/>
          </a:prstGeom>
          <a:solidFill>
            <a:schemeClr val="bg1">
              <a:lumMod val="85000"/>
            </a:schemeClr>
          </a:solidFill>
          <a:ln w="25400" cap="flat" cmpd="sng" algn="ctr">
            <a:solidFill>
              <a:schemeClr val="bg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 lastClr="FFFFFF"/>
                </a:solidFill>
                <a:effectLst/>
                <a:uLnTx/>
                <a:uFillTx/>
                <a:latin typeface="Calibri"/>
                <a:ea typeface="+mn-ea"/>
                <a:cs typeface="+mn-cs"/>
              </a:rPr>
              <a:t>Dynamique</a:t>
            </a:r>
            <a:endParaRPr kumimoji="0" lang="fr-FR" sz="1200" b="0" i="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3</a:t>
            </a:fld>
            <a:endParaRPr lang="fr-FR"/>
          </a:p>
        </p:txBody>
      </p:sp>
      <p:sp>
        <p:nvSpPr>
          <p:cNvPr id="3" name="Espace réservé du contenu 2"/>
          <p:cNvSpPr>
            <a:spLocks noGrp="1"/>
          </p:cNvSpPr>
          <p:nvPr>
            <p:ph sz="quarter" idx="1"/>
          </p:nvPr>
        </p:nvSpPr>
        <p:spPr>
          <a:xfrm>
            <a:off x="457200" y="1803608"/>
            <a:ext cx="8229600" cy="4937760"/>
          </a:xfrm>
        </p:spPr>
        <p:txBody>
          <a:bodyPr>
            <a:normAutofit/>
          </a:bodyPr>
          <a:lstStyle/>
          <a:p>
            <a:r>
              <a:rPr lang="fr-FR" dirty="0" smtClean="0"/>
              <a:t>Contexte</a:t>
            </a:r>
          </a:p>
          <a:p>
            <a:pPr lvl="1"/>
            <a:r>
              <a:rPr lang="fr-FR" dirty="0" smtClean="0"/>
              <a:t>Contexte médical</a:t>
            </a:r>
          </a:p>
          <a:p>
            <a:pPr lvl="1"/>
            <a:r>
              <a:rPr lang="fr-FR" dirty="0" smtClean="0"/>
              <a:t>Imagerie TEP</a:t>
            </a:r>
          </a:p>
          <a:p>
            <a:pPr lvl="1"/>
            <a:r>
              <a:rPr lang="fr-FR" dirty="0" smtClean="0"/>
              <a:t>Mouvement respiratoire et son impact sur les images</a:t>
            </a:r>
          </a:p>
          <a:p>
            <a:pPr lvl="1"/>
            <a:r>
              <a:rPr lang="fr-FR" dirty="0" smtClean="0"/>
              <a:t>Stratégies de correction du mouvement</a:t>
            </a:r>
          </a:p>
          <a:p>
            <a:pPr lvl="1"/>
            <a:r>
              <a:rPr lang="fr-FR" dirty="0" smtClean="0"/>
              <a:t>Évaluation de la correction</a:t>
            </a:r>
          </a:p>
          <a:p>
            <a:r>
              <a:rPr lang="fr-FR" dirty="0" smtClean="0">
                <a:solidFill>
                  <a:schemeClr val="bg1">
                    <a:lumMod val="85000"/>
                  </a:schemeClr>
                </a:solidFill>
              </a:rPr>
              <a:t>Présentation de notre approche</a:t>
            </a:r>
          </a:p>
          <a:p>
            <a:r>
              <a:rPr lang="fr-FR" dirty="0" smtClean="0">
                <a:solidFill>
                  <a:schemeClr val="bg1">
                    <a:lumMod val="85000"/>
                  </a:schemeClr>
                </a:solidFill>
              </a:rPr>
              <a:t>Travail réalisé</a:t>
            </a:r>
          </a:p>
          <a:p>
            <a:r>
              <a:rPr lang="fr-FR" dirty="0" smtClean="0">
                <a:solidFill>
                  <a:schemeClr val="bg1">
                    <a:lumMod val="85000"/>
                  </a:schemeClr>
                </a:solidFill>
              </a:rPr>
              <a:t>Résultats</a:t>
            </a:r>
          </a:p>
          <a:p>
            <a:r>
              <a:rPr lang="fr-FR" dirty="0" smtClean="0">
                <a:solidFill>
                  <a:schemeClr val="bg1">
                    <a:lumMod val="85000"/>
                  </a:schemeClr>
                </a:solidFill>
              </a:rPr>
              <a:t>Conclusion et perspectives</a:t>
            </a:r>
          </a:p>
          <a:p>
            <a:pPr lvl="1"/>
            <a:endParaRPr lang="fr-FR" dirty="0"/>
          </a:p>
        </p:txBody>
      </p:sp>
      <p:sp>
        <p:nvSpPr>
          <p:cNvPr id="5" name="Rectangle 4"/>
          <p:cNvSpPr/>
          <p:nvPr/>
        </p:nvSpPr>
        <p:spPr>
          <a:xfrm>
            <a:off x="504056" y="908720"/>
            <a:ext cx="8244408" cy="830997"/>
          </a:xfrm>
          <a:prstGeom prst="rect">
            <a:avLst/>
          </a:prstGeom>
        </p:spPr>
        <p:txBody>
          <a:bodyPr wrap="square">
            <a:spAutoFit/>
          </a:bodyPr>
          <a:lstStyle/>
          <a:p>
            <a:pPr algn="ctr"/>
            <a:r>
              <a:rPr lang="fr-FR" sz="2400" b="1" dirty="0" smtClean="0">
                <a:solidFill>
                  <a:schemeClr val="accent1"/>
                </a:solidFill>
              </a:rPr>
              <a:t>Évaluation de la correction du mouvement respiratoire sur la détection des lésions en oncologie TEP </a:t>
            </a:r>
            <a:endParaRPr lang="fr-FR" sz="2400" b="1" dirty="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3888"/>
            <a:ext cx="8229600" cy="990600"/>
          </a:xfrm>
        </p:spPr>
        <p:txBody>
          <a:bodyPr>
            <a:normAutofit/>
          </a:bodyPr>
          <a:lstStyle/>
          <a:p>
            <a:r>
              <a:rPr lang="fr-FR" sz="2400" dirty="0" smtClean="0"/>
              <a:t>État de l’art de la détection automatisée en TEP</a:t>
            </a:r>
            <a:endParaRPr lang="fr-FR" sz="2400" dirty="0"/>
          </a:p>
        </p:txBody>
      </p:sp>
      <p:sp>
        <p:nvSpPr>
          <p:cNvPr id="18" name="Espace réservé du numéro de diapositive 3"/>
          <p:cNvSpPr>
            <a:spLocks noGrp="1"/>
          </p:cNvSpPr>
          <p:nvPr>
            <p:ph type="sldNum" sz="quarter" idx="12"/>
          </p:nvPr>
        </p:nvSpPr>
        <p:spPr>
          <a:xfrm>
            <a:off x="611560" y="6356176"/>
            <a:ext cx="2133600" cy="457200"/>
          </a:xfrm>
        </p:spPr>
        <p:txBody>
          <a:bodyPr/>
          <a:lstStyle/>
          <a:p>
            <a:fld id="{61011F77-C416-4434-B423-F5C825B307A4}" type="slidenum">
              <a:rPr lang="fr-FR"/>
              <a:pPr/>
              <a:t>30</a:t>
            </a:fld>
            <a:endParaRPr lang="fr-FR" dirty="0"/>
          </a:p>
        </p:txBody>
      </p:sp>
      <p:sp>
        <p:nvSpPr>
          <p:cNvPr id="19" name="Rectangle 3"/>
          <p:cNvSpPr txBox="1">
            <a:spLocks noChangeArrowheads="1"/>
          </p:cNvSpPr>
          <p:nvPr/>
        </p:nvSpPr>
        <p:spPr>
          <a:xfrm>
            <a:off x="323528" y="908720"/>
            <a:ext cx="4427538" cy="525658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Techniques « Image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fr-FR" sz="1600" b="1" i="0" u="none" strike="noStrike" kern="1200" cap="none" spc="0" normalizeH="0" baseline="0" noProof="0" dirty="0" smtClean="0">
                <a:ln>
                  <a:noFill/>
                </a:ln>
                <a:solidFill>
                  <a:schemeClr val="accent1"/>
                </a:solidFill>
                <a:effectLst/>
                <a:uLnTx/>
                <a:uFillTx/>
                <a:latin typeface="+mn-lt"/>
                <a:ea typeface="+mn-ea"/>
                <a:cs typeface="+mn-cs"/>
              </a:rPr>
              <a:t>[</a:t>
            </a:r>
            <a:r>
              <a:rPr kumimoji="0" lang="fr-FR" sz="1600" b="1" i="0" u="none" strike="noStrike" kern="1200" cap="none" spc="0" normalizeH="0" baseline="0" noProof="0" dirty="0" err="1" smtClean="0">
                <a:ln>
                  <a:noFill/>
                </a:ln>
                <a:solidFill>
                  <a:schemeClr val="accent1"/>
                </a:solidFill>
                <a:effectLst/>
                <a:uLnTx/>
                <a:uFillTx/>
                <a:latin typeface="+mn-lt"/>
                <a:ea typeface="+mn-ea"/>
                <a:cs typeface="+mn-cs"/>
              </a:rPr>
              <a:t>Guan</a:t>
            </a:r>
            <a:r>
              <a:rPr kumimoji="0" lang="fr-FR" sz="1600" b="1" i="0" u="none" strike="noStrike" kern="1200" cap="none" spc="0" normalizeH="0" baseline="0" noProof="0" dirty="0" smtClean="0">
                <a:ln>
                  <a:noFill/>
                </a:ln>
                <a:solidFill>
                  <a:schemeClr val="accent1"/>
                </a:solidFill>
                <a:effectLst/>
                <a:uLnTx/>
                <a:uFillTx/>
                <a:latin typeface="+mn-lt"/>
                <a:ea typeface="+mn-ea"/>
                <a:cs typeface="+mn-cs"/>
              </a:rPr>
              <a:t> et al., 2006]</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fr-FR" sz="1400" b="1" i="0" u="none" strike="noStrike" kern="1200" cap="none" spc="0" normalizeH="0" baseline="0" noProof="0" dirty="0" smtClean="0">
                <a:ln>
                  <a:noFill/>
                </a:ln>
                <a:solidFill>
                  <a:schemeClr val="tx1"/>
                </a:solidFill>
                <a:effectLst/>
                <a:uLnTx/>
                <a:uFillTx/>
                <a:latin typeface="+mn-lt"/>
                <a:ea typeface="+mn-ea"/>
                <a:cs typeface="+mn-cs"/>
              </a:rPr>
              <a:t>Compétition-Diffusion et SUV</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1"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lang="fr-FR" sz="1600" dirty="0" smtClean="0"/>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fr-FR" sz="1600" b="1" i="0" u="none" strike="noStrike" kern="1200" cap="none" spc="0" normalizeH="0" baseline="0" noProof="0" dirty="0" smtClean="0">
                <a:ln>
                  <a:noFill/>
                </a:ln>
                <a:solidFill>
                  <a:schemeClr val="accent1"/>
                </a:solidFill>
                <a:effectLst/>
                <a:uLnTx/>
                <a:uFillTx/>
                <a:latin typeface="+mn-lt"/>
                <a:ea typeface="+mn-ea"/>
                <a:cs typeface="+mn-cs"/>
              </a:rPr>
              <a:t>[</a:t>
            </a:r>
            <a:r>
              <a:rPr kumimoji="0" lang="fr-FR" sz="1600" b="1" i="0" u="none" strike="noStrike" kern="1200" cap="none" spc="0" normalizeH="0" baseline="0" noProof="0" dirty="0" err="1" smtClean="0">
                <a:ln>
                  <a:noFill/>
                </a:ln>
                <a:solidFill>
                  <a:schemeClr val="accent1"/>
                </a:solidFill>
                <a:effectLst/>
                <a:uLnTx/>
                <a:uFillTx/>
                <a:latin typeface="+mn-lt"/>
                <a:ea typeface="+mn-ea"/>
                <a:cs typeface="+mn-cs"/>
              </a:rPr>
              <a:t>Tozaki</a:t>
            </a:r>
            <a:r>
              <a:rPr kumimoji="0" lang="fr-FR" sz="1600" b="1" i="0" u="none" strike="noStrike" kern="1200" cap="none" spc="0" normalizeH="0" baseline="0" noProof="0" dirty="0" smtClean="0">
                <a:ln>
                  <a:noFill/>
                </a:ln>
                <a:solidFill>
                  <a:schemeClr val="accent1"/>
                </a:solidFill>
                <a:effectLst/>
                <a:uLnTx/>
                <a:uFillTx/>
                <a:latin typeface="+mn-lt"/>
                <a:ea typeface="+mn-ea"/>
                <a:cs typeface="+mn-cs"/>
              </a:rPr>
              <a:t> et al., 2003, 2004]</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Courbure 2D</a:t>
            </a:r>
          </a:p>
          <a:p>
            <a:pPr marL="886968" marR="0" lvl="2" indent="-228600" algn="l" defTabSz="914400" rtl="0" eaLnBrk="1" fontAlgn="auto" latinLnBrk="0" hangingPunct="1">
              <a:lnSpc>
                <a:spcPct val="100000"/>
              </a:lnSpc>
              <a:spcBef>
                <a:spcPct val="20000"/>
              </a:spcBef>
              <a:spcAft>
                <a:spcPts val="0"/>
              </a:spcAft>
              <a:buClr>
                <a:schemeClr val="accent2"/>
              </a:buClr>
              <a:buSzTx/>
              <a:buFont typeface="Wingdings 2"/>
              <a:buChar char=""/>
              <a:tabLst/>
              <a:defRPr/>
            </a:pPr>
            <a:endParaRPr kumimoji="0" lang="fr-FR" sz="1400" b="1"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Wingdings" pitchFamily="2" charset="2"/>
              <a:buNone/>
              <a:tabLst/>
              <a:defRPr/>
            </a:pPr>
            <a:endParaRPr kumimoji="0" lang="fr-FR" sz="1600" b="0" i="0" u="none" strike="noStrike" kern="1200" cap="none" spc="0" normalizeH="0" baseline="0" noProof="0" dirty="0" smtClean="0">
              <a:ln>
                <a:noFill/>
              </a:ln>
              <a:solidFill>
                <a:srgbClr val="0099CC"/>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1800" b="1" i="0" u="none" strike="noStrike" kern="1200" cap="none" spc="0" normalizeH="0" baseline="0" noProof="0" dirty="0" smtClean="0">
              <a:ln>
                <a:noFill/>
              </a:ln>
              <a:solidFill>
                <a:schemeClr val="hlink"/>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Wingdings" pitchFamily="2" charset="2"/>
              <a:buNone/>
              <a:tabLst/>
              <a:defRPr/>
            </a:pPr>
            <a:endParaRPr kumimoji="0" lang="fr-FR" sz="800" b="1" i="0" u="none" strike="noStrike" kern="1200" cap="none" spc="0" normalizeH="0" baseline="0" noProof="0" dirty="0" smtClean="0">
              <a:ln>
                <a:noFill/>
              </a:ln>
              <a:solidFill>
                <a:schemeClr val="hlink"/>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4" descr="Guan_ImageOriginale_A"/>
          <p:cNvPicPr>
            <a:picLocks noChangeAspect="1" noChangeArrowheads="1"/>
          </p:cNvPicPr>
          <p:nvPr/>
        </p:nvPicPr>
        <p:blipFill>
          <a:blip r:embed="rId3" cstate="print"/>
          <a:srcRect/>
          <a:stretch>
            <a:fillRect/>
          </a:stretch>
        </p:blipFill>
        <p:spPr bwMode="auto">
          <a:xfrm>
            <a:off x="1244823" y="2206426"/>
            <a:ext cx="1238945" cy="2343446"/>
          </a:xfrm>
          <a:prstGeom prst="rect">
            <a:avLst/>
          </a:prstGeom>
          <a:noFill/>
        </p:spPr>
      </p:pic>
      <p:sp>
        <p:nvSpPr>
          <p:cNvPr id="22" name="Rectangle 32"/>
          <p:cNvSpPr>
            <a:spLocks noChangeArrowheads="1"/>
          </p:cNvSpPr>
          <p:nvPr/>
        </p:nvSpPr>
        <p:spPr bwMode="auto">
          <a:xfrm>
            <a:off x="4788024" y="908820"/>
            <a:ext cx="4248150" cy="4679950"/>
          </a:xfrm>
          <a:prstGeom prst="rect">
            <a:avLst/>
          </a:prstGeom>
          <a:noFill/>
          <a:ln w="9525">
            <a:noFill/>
            <a:miter lim="800000"/>
            <a:headEnd/>
            <a:tailEnd/>
          </a:ln>
          <a:effectLst/>
        </p:spPr>
        <p:txBody>
          <a:bodyPr/>
          <a:lstStyle/>
          <a:p>
            <a:pPr marL="742950" lvl="1" indent="-285750">
              <a:spcBef>
                <a:spcPct val="20000"/>
              </a:spcBef>
              <a:buClr>
                <a:schemeClr val="accent2"/>
              </a:buClr>
              <a:buSzPct val="80000"/>
              <a:buFont typeface="Wingdings" pitchFamily="2" charset="2"/>
              <a:buChar char="¨"/>
            </a:pPr>
            <a:r>
              <a:rPr lang="fr-FR" sz="1600" b="1" dirty="0" smtClean="0">
                <a:solidFill>
                  <a:schemeClr val="accent1"/>
                </a:solidFill>
              </a:rPr>
              <a:t>[</a:t>
            </a:r>
            <a:r>
              <a:rPr lang="fr-FR" sz="1600" b="1" dirty="0" err="1">
                <a:solidFill>
                  <a:schemeClr val="accent1"/>
                </a:solidFill>
              </a:rPr>
              <a:t>Jafar</a:t>
            </a:r>
            <a:r>
              <a:rPr lang="fr-FR" sz="1600" b="1" dirty="0">
                <a:solidFill>
                  <a:schemeClr val="accent1"/>
                </a:solidFill>
              </a:rPr>
              <a:t> et al., 2006]</a:t>
            </a:r>
          </a:p>
          <a:p>
            <a:pPr marL="1143000" lvl="2" indent="-228600">
              <a:spcBef>
                <a:spcPct val="20000"/>
              </a:spcBef>
              <a:buClr>
                <a:schemeClr val="bg2"/>
              </a:buClr>
              <a:buSzPct val="65000"/>
              <a:buFont typeface="Wingdings" pitchFamily="2" charset="2"/>
              <a:buChar char="n"/>
            </a:pPr>
            <a:r>
              <a:rPr lang="fr-FR" dirty="0"/>
              <a:t>Logique floue, SUV, Intensité, Forme</a:t>
            </a:r>
          </a:p>
          <a:p>
            <a:pPr marL="742950" lvl="1" indent="-285750">
              <a:spcBef>
                <a:spcPct val="20000"/>
              </a:spcBef>
              <a:buClr>
                <a:schemeClr val="accent2"/>
              </a:buClr>
              <a:buSzPct val="80000"/>
              <a:buFont typeface="Wingdings" pitchFamily="2" charset="2"/>
              <a:buChar char="¨"/>
            </a:pPr>
            <a:endParaRPr lang="fr-FR" sz="1600" dirty="0">
              <a:solidFill>
                <a:srgbClr val="0099CC"/>
              </a:solidFill>
            </a:endParaRPr>
          </a:p>
          <a:p>
            <a:pPr marL="742950" lvl="1" indent="-285750">
              <a:spcBef>
                <a:spcPct val="20000"/>
              </a:spcBef>
              <a:buClr>
                <a:schemeClr val="accent2"/>
              </a:buClr>
              <a:buSzPct val="80000"/>
              <a:buFont typeface="Wingdings" pitchFamily="2" charset="2"/>
              <a:buChar char="¨"/>
            </a:pPr>
            <a:endParaRPr lang="fr-FR" sz="1800" dirty="0">
              <a:solidFill>
                <a:srgbClr val="0099CC"/>
              </a:solidFill>
            </a:endParaRPr>
          </a:p>
          <a:p>
            <a:pPr marL="742950" lvl="1" indent="-285750">
              <a:spcBef>
                <a:spcPct val="20000"/>
              </a:spcBef>
              <a:buClr>
                <a:schemeClr val="accent2"/>
              </a:buClr>
              <a:buSzPct val="80000"/>
              <a:buFont typeface="Wingdings" pitchFamily="2" charset="2"/>
              <a:buChar char="¨"/>
            </a:pPr>
            <a:endParaRPr lang="fr-FR" sz="1800" dirty="0">
              <a:solidFill>
                <a:srgbClr val="0099CC"/>
              </a:solidFill>
            </a:endParaRPr>
          </a:p>
          <a:p>
            <a:pPr marL="742950" lvl="1" indent="-285750">
              <a:spcBef>
                <a:spcPct val="20000"/>
              </a:spcBef>
              <a:buClr>
                <a:schemeClr val="accent2"/>
              </a:buClr>
              <a:buSzPct val="80000"/>
              <a:buFont typeface="Wingdings" pitchFamily="2" charset="2"/>
              <a:buChar char="¨"/>
            </a:pPr>
            <a:endParaRPr lang="fr-FR" sz="1800" dirty="0">
              <a:solidFill>
                <a:srgbClr val="0099CC"/>
              </a:solidFill>
            </a:endParaRPr>
          </a:p>
          <a:p>
            <a:pPr marL="742950" lvl="1" indent="-285750"/>
            <a:endParaRPr lang="fr-FR" sz="1600" dirty="0"/>
          </a:p>
          <a:p>
            <a:pPr marL="742950" lvl="1" indent="-285750">
              <a:spcBef>
                <a:spcPct val="20000"/>
              </a:spcBef>
              <a:buClr>
                <a:schemeClr val="accent2"/>
              </a:buClr>
              <a:buSzPct val="80000"/>
              <a:buFont typeface="Wingdings" pitchFamily="2" charset="2"/>
              <a:buNone/>
            </a:pPr>
            <a:endParaRPr lang="fr-FR" sz="1600" dirty="0">
              <a:solidFill>
                <a:srgbClr val="0099CC"/>
              </a:solidFill>
            </a:endParaRPr>
          </a:p>
          <a:p>
            <a:pPr marL="342900" indent="-342900">
              <a:spcBef>
                <a:spcPct val="20000"/>
              </a:spcBef>
              <a:buClr>
                <a:schemeClr val="bg2"/>
              </a:buClr>
              <a:buSzPct val="75000"/>
              <a:buFont typeface="Wingdings" pitchFamily="2" charset="2"/>
              <a:buChar char="n"/>
            </a:pPr>
            <a:endParaRPr lang="fr-FR" sz="1800" b="1" dirty="0">
              <a:solidFill>
                <a:schemeClr val="hlink"/>
              </a:solidFill>
            </a:endParaRPr>
          </a:p>
          <a:p>
            <a:pPr marL="742950" lvl="1" indent="-285750">
              <a:spcBef>
                <a:spcPct val="20000"/>
              </a:spcBef>
              <a:buClr>
                <a:schemeClr val="accent2"/>
              </a:buClr>
              <a:buSzPct val="80000"/>
              <a:buFont typeface="Wingdings" pitchFamily="2" charset="2"/>
              <a:buNone/>
            </a:pPr>
            <a:endParaRPr lang="fr-FR" sz="800" b="1" dirty="0">
              <a:solidFill>
                <a:schemeClr val="hlink"/>
              </a:solidFill>
            </a:endParaRPr>
          </a:p>
          <a:p>
            <a:pPr marL="342900" indent="-342900">
              <a:spcBef>
                <a:spcPct val="20000"/>
              </a:spcBef>
              <a:buClr>
                <a:schemeClr val="bg2"/>
              </a:buClr>
              <a:buSzPct val="75000"/>
              <a:buFont typeface="Wingdings" pitchFamily="2" charset="2"/>
              <a:buChar char="n"/>
            </a:pPr>
            <a:endParaRPr lang="fr-FR" sz="2400" dirty="0">
              <a:solidFill>
                <a:srgbClr val="000046"/>
              </a:solidFill>
            </a:endParaRPr>
          </a:p>
          <a:p>
            <a:pPr marL="742950" lvl="1" indent="-285750">
              <a:spcBef>
                <a:spcPct val="20000"/>
              </a:spcBef>
              <a:buClr>
                <a:schemeClr val="accent2"/>
              </a:buClr>
              <a:buSzPct val="80000"/>
              <a:buFont typeface="Wingdings" pitchFamily="2" charset="2"/>
              <a:buChar char="¨"/>
            </a:pPr>
            <a:endParaRPr lang="fr-FR" sz="2000" dirty="0"/>
          </a:p>
        </p:txBody>
      </p:sp>
      <p:pic>
        <p:nvPicPr>
          <p:cNvPr id="23" name="Picture 26" descr="Tozaki_resultats_visuels"/>
          <p:cNvPicPr>
            <a:picLocks noChangeAspect="1" noChangeArrowheads="1"/>
          </p:cNvPicPr>
          <p:nvPr/>
        </p:nvPicPr>
        <p:blipFill>
          <a:blip r:embed="rId4" cstate="print"/>
          <a:srcRect/>
          <a:stretch>
            <a:fillRect/>
          </a:stretch>
        </p:blipFill>
        <p:spPr bwMode="auto">
          <a:xfrm>
            <a:off x="3053832" y="3068960"/>
            <a:ext cx="1616420" cy="1979290"/>
          </a:xfrm>
          <a:prstGeom prst="rect">
            <a:avLst/>
          </a:prstGeom>
          <a:noFill/>
        </p:spPr>
      </p:pic>
      <p:pic>
        <p:nvPicPr>
          <p:cNvPr id="24" name="Picture 28" descr="Jafar_TEPcorrige"/>
          <p:cNvPicPr>
            <a:picLocks noChangeAspect="1" noChangeArrowheads="1"/>
          </p:cNvPicPr>
          <p:nvPr/>
        </p:nvPicPr>
        <p:blipFill>
          <a:blip r:embed="rId5" cstate="print"/>
          <a:srcRect/>
          <a:stretch>
            <a:fillRect/>
          </a:stretch>
        </p:blipFill>
        <p:spPr bwMode="auto">
          <a:xfrm>
            <a:off x="5364088" y="4365104"/>
            <a:ext cx="2448272" cy="1789340"/>
          </a:xfrm>
          <a:prstGeom prst="rect">
            <a:avLst/>
          </a:prstGeom>
          <a:noFill/>
        </p:spPr>
      </p:pic>
      <p:pic>
        <p:nvPicPr>
          <p:cNvPr id="25" name="Picture 29" descr="Jafar_Seuille"/>
          <p:cNvPicPr>
            <a:picLocks noChangeAspect="1" noChangeArrowheads="1"/>
          </p:cNvPicPr>
          <p:nvPr/>
        </p:nvPicPr>
        <p:blipFill>
          <a:blip r:embed="rId6" cstate="print"/>
          <a:srcRect/>
          <a:stretch>
            <a:fillRect/>
          </a:stretch>
        </p:blipFill>
        <p:spPr bwMode="auto">
          <a:xfrm>
            <a:off x="5364088" y="2348880"/>
            <a:ext cx="2448272" cy="1826262"/>
          </a:xfrm>
          <a:prstGeom prst="rect">
            <a:avLst/>
          </a:prstGeom>
          <a:noFill/>
        </p:spPr>
      </p:pic>
      <p:sp>
        <p:nvSpPr>
          <p:cNvPr id="26" name="Line 30"/>
          <p:cNvSpPr>
            <a:spLocks noChangeShapeType="1"/>
          </p:cNvSpPr>
          <p:nvPr/>
        </p:nvSpPr>
        <p:spPr bwMode="auto">
          <a:xfrm>
            <a:off x="4716016" y="1124174"/>
            <a:ext cx="0" cy="4464050"/>
          </a:xfrm>
          <a:prstGeom prst="line">
            <a:avLst/>
          </a:prstGeom>
          <a:noFill/>
          <a:ln w="38100">
            <a:solidFill>
              <a:schemeClr val="folHlink"/>
            </a:solidFill>
            <a:round/>
            <a:headEnd/>
            <a:tailEnd/>
          </a:ln>
          <a:effectLst/>
        </p:spPr>
        <p:txBody>
          <a:bodyPr/>
          <a:lstStyle/>
          <a:p>
            <a:endParaRPr lang="fr-FR"/>
          </a:p>
        </p:txBody>
      </p:sp>
      <p:sp>
        <p:nvSpPr>
          <p:cNvPr id="28" name="AutoShape 34"/>
          <p:cNvSpPr>
            <a:spLocks noChangeArrowheads="1"/>
          </p:cNvSpPr>
          <p:nvPr/>
        </p:nvSpPr>
        <p:spPr bwMode="auto">
          <a:xfrm>
            <a:off x="1592883" y="1988270"/>
            <a:ext cx="530845" cy="216594"/>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fr-FR"/>
          </a:p>
        </p:txBody>
      </p:sp>
      <p:sp>
        <p:nvSpPr>
          <p:cNvPr id="30" name="AutoShape 33"/>
          <p:cNvSpPr>
            <a:spLocks noChangeArrowheads="1"/>
          </p:cNvSpPr>
          <p:nvPr/>
        </p:nvSpPr>
        <p:spPr bwMode="auto">
          <a:xfrm>
            <a:off x="3563888" y="5373216"/>
            <a:ext cx="863476" cy="21602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État de l’art de la détection automatisée en TEP</a:t>
            </a:r>
            <a:endParaRPr lang="fr-FR" sz="2400" dirty="0"/>
          </a:p>
        </p:txBody>
      </p:sp>
      <p:sp>
        <p:nvSpPr>
          <p:cNvPr id="10" name="Espace réservé du numéro de diapositive 9"/>
          <p:cNvSpPr>
            <a:spLocks noGrp="1"/>
          </p:cNvSpPr>
          <p:nvPr>
            <p:ph type="sldNum" sz="quarter" idx="12"/>
          </p:nvPr>
        </p:nvSpPr>
        <p:spPr/>
        <p:txBody>
          <a:bodyPr/>
          <a:lstStyle/>
          <a:p>
            <a:fld id="{C150C456-2263-429F-8B62-665CEC5784CF}" type="slidenum">
              <a:rPr lang="fr-FR" smtClean="0"/>
              <a:pPr/>
              <a:t>31</a:t>
            </a:fld>
            <a:endParaRPr lang="fr-FR" dirty="0"/>
          </a:p>
        </p:txBody>
      </p:sp>
      <p:sp>
        <p:nvSpPr>
          <p:cNvPr id="3" name="Espace réservé du contenu 2"/>
          <p:cNvSpPr>
            <a:spLocks noGrp="1"/>
          </p:cNvSpPr>
          <p:nvPr>
            <p:ph sz="quarter" idx="1"/>
          </p:nvPr>
        </p:nvSpPr>
        <p:spPr>
          <a:xfrm>
            <a:off x="251520" y="980728"/>
            <a:ext cx="5040560" cy="5040560"/>
          </a:xfrm>
        </p:spPr>
        <p:txBody>
          <a:bodyPr>
            <a:normAutofit fontScale="92500" lnSpcReduction="20000"/>
          </a:bodyPr>
          <a:lstStyle/>
          <a:p>
            <a:r>
              <a:rPr lang="fr-FR" dirty="0" smtClean="0">
                <a:solidFill>
                  <a:schemeClr val="accent1"/>
                </a:solidFill>
              </a:rPr>
              <a:t>[Sharif, 2010] </a:t>
            </a:r>
            <a:r>
              <a:rPr lang="fr-FR" dirty="0" smtClean="0"/>
              <a:t>: Comparaison de segmentations : Utilisation de réseaux de neurones avec des caractéristiques fréquentielles (ondelettes)</a:t>
            </a:r>
          </a:p>
          <a:p>
            <a:endParaRPr lang="fr-FR" dirty="0" smtClean="0"/>
          </a:p>
          <a:p>
            <a:pPr>
              <a:buNone/>
            </a:pPr>
            <a:endParaRPr lang="fr-FR" dirty="0" smtClean="0"/>
          </a:p>
          <a:p>
            <a:r>
              <a:rPr lang="fr-FR" dirty="0" smtClean="0">
                <a:solidFill>
                  <a:schemeClr val="accent1"/>
                </a:solidFill>
              </a:rPr>
              <a:t>[</a:t>
            </a:r>
            <a:r>
              <a:rPr lang="fr-FR" dirty="0" err="1" smtClean="0">
                <a:solidFill>
                  <a:schemeClr val="accent1"/>
                </a:solidFill>
              </a:rPr>
              <a:t>Saradhi</a:t>
            </a:r>
            <a:r>
              <a:rPr lang="fr-FR" dirty="0" smtClean="0">
                <a:solidFill>
                  <a:schemeClr val="accent1"/>
                </a:solidFill>
              </a:rPr>
              <a:t>, 2009] </a:t>
            </a:r>
            <a:r>
              <a:rPr lang="fr-FR" dirty="0" smtClean="0"/>
              <a:t>: Système de détection automatisée de lésions basé sur les matrices de </a:t>
            </a:r>
            <a:r>
              <a:rPr lang="fr-FR" dirty="0" err="1" smtClean="0"/>
              <a:t>co-occurrence</a:t>
            </a:r>
            <a:endParaRPr lang="fr-FR" dirty="0" smtClean="0"/>
          </a:p>
          <a:p>
            <a:endParaRPr lang="fr-FR" dirty="0" smtClean="0"/>
          </a:p>
          <a:p>
            <a:r>
              <a:rPr lang="fr-FR" dirty="0" smtClean="0">
                <a:solidFill>
                  <a:schemeClr val="accent1"/>
                </a:solidFill>
              </a:rPr>
              <a:t>[</a:t>
            </a:r>
            <a:r>
              <a:rPr lang="fr-FR" dirty="0" err="1" smtClean="0">
                <a:solidFill>
                  <a:schemeClr val="accent1"/>
                </a:solidFill>
              </a:rPr>
              <a:t>Lartizien</a:t>
            </a:r>
            <a:r>
              <a:rPr lang="fr-FR" dirty="0" smtClean="0">
                <a:solidFill>
                  <a:schemeClr val="accent1"/>
                </a:solidFill>
              </a:rPr>
              <a:t>, 2012]</a:t>
            </a:r>
            <a:r>
              <a:rPr lang="fr-FR" dirty="0" smtClean="0"/>
              <a:t> : Système CAD développé au laboratoire</a:t>
            </a:r>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pic>
        <p:nvPicPr>
          <p:cNvPr id="4" name="Picture 2"/>
          <p:cNvPicPr>
            <a:picLocks noChangeAspect="1" noChangeArrowheads="1"/>
          </p:cNvPicPr>
          <p:nvPr/>
        </p:nvPicPr>
        <p:blipFill>
          <a:blip r:embed="rId3" cstate="print"/>
          <a:srcRect/>
          <a:stretch>
            <a:fillRect/>
          </a:stretch>
        </p:blipFill>
        <p:spPr bwMode="auto">
          <a:xfrm>
            <a:off x="5148064" y="692696"/>
            <a:ext cx="3672408" cy="2525160"/>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5178871" y="3284984"/>
            <a:ext cx="3857625" cy="1133475"/>
          </a:xfrm>
          <a:prstGeom prst="rect">
            <a:avLst/>
          </a:prstGeom>
          <a:noFill/>
          <a:ln w="9525">
            <a:noFill/>
            <a:miter lim="800000"/>
            <a:headEnd/>
            <a:tailEnd/>
          </a:ln>
        </p:spPr>
      </p:pic>
      <p:pic>
        <p:nvPicPr>
          <p:cNvPr id="274433" name="Picture 1"/>
          <p:cNvPicPr>
            <a:picLocks noChangeAspect="1" noChangeArrowheads="1"/>
          </p:cNvPicPr>
          <p:nvPr/>
        </p:nvPicPr>
        <p:blipFill>
          <a:blip r:embed="rId5" cstate="print"/>
          <a:srcRect/>
          <a:stretch>
            <a:fillRect/>
          </a:stretch>
        </p:blipFill>
        <p:spPr bwMode="auto">
          <a:xfrm>
            <a:off x="5292080" y="4365104"/>
            <a:ext cx="3384376" cy="1953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Principe de notre Système DAO</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32</a:t>
            </a:fld>
            <a:endParaRPr lang="fr-FR"/>
          </a:p>
        </p:txBody>
      </p:sp>
      <p:pic>
        <p:nvPicPr>
          <p:cNvPr id="7" name="Image 6" descr="cheminementCAD.png"/>
          <p:cNvPicPr>
            <a:picLocks noChangeAspect="1"/>
          </p:cNvPicPr>
          <p:nvPr/>
        </p:nvPicPr>
        <p:blipFill>
          <a:blip r:embed="rId3" cstate="print"/>
          <a:stretch>
            <a:fillRect/>
          </a:stretch>
        </p:blipFill>
        <p:spPr>
          <a:xfrm>
            <a:off x="1259632" y="1036231"/>
            <a:ext cx="6696744" cy="5273089"/>
          </a:xfrm>
          <a:prstGeom prst="rect">
            <a:avLst/>
          </a:prstGeom>
        </p:spPr>
      </p:pic>
      <p:sp>
        <p:nvSpPr>
          <p:cNvPr id="5" name="ZoneTexte 4"/>
          <p:cNvSpPr txBox="1"/>
          <p:nvPr/>
        </p:nvSpPr>
        <p:spPr>
          <a:xfrm>
            <a:off x="1475656" y="869811"/>
            <a:ext cx="1728192" cy="830997"/>
          </a:xfrm>
          <a:prstGeom prst="rect">
            <a:avLst/>
          </a:prstGeom>
          <a:solidFill>
            <a:schemeClr val="bg1"/>
          </a:solidFill>
        </p:spPr>
        <p:txBody>
          <a:bodyPr wrap="square" rtlCol="0">
            <a:spAutoFit/>
          </a:bodyPr>
          <a:lstStyle/>
          <a:p>
            <a:pPr algn="ctr"/>
            <a:r>
              <a:rPr lang="fr-FR" sz="2400" dirty="0" smtClean="0"/>
              <a:t>Image originale</a:t>
            </a:r>
            <a:endParaRPr lang="fr-FR" sz="2400" dirty="0"/>
          </a:p>
        </p:txBody>
      </p:sp>
      <p:sp>
        <p:nvSpPr>
          <p:cNvPr id="6" name="ZoneTexte 5"/>
          <p:cNvSpPr txBox="1"/>
          <p:nvPr/>
        </p:nvSpPr>
        <p:spPr>
          <a:xfrm>
            <a:off x="6012160" y="908720"/>
            <a:ext cx="1728192" cy="830997"/>
          </a:xfrm>
          <a:prstGeom prst="rect">
            <a:avLst/>
          </a:prstGeom>
          <a:solidFill>
            <a:schemeClr val="bg1"/>
          </a:solidFill>
        </p:spPr>
        <p:txBody>
          <a:bodyPr wrap="square" rtlCol="0">
            <a:spAutoFit/>
          </a:bodyPr>
          <a:lstStyle/>
          <a:p>
            <a:pPr algn="ctr"/>
            <a:r>
              <a:rPr lang="fr-FR" sz="2400" dirty="0" smtClean="0"/>
              <a:t>Carte de score</a:t>
            </a:r>
            <a:endParaRPr lang="fr-FR" sz="2400" dirty="0"/>
          </a:p>
        </p:txBody>
      </p:sp>
      <p:sp>
        <p:nvSpPr>
          <p:cNvPr id="8" name="ZoneTexte 7"/>
          <p:cNvSpPr txBox="1"/>
          <p:nvPr/>
        </p:nvSpPr>
        <p:spPr>
          <a:xfrm>
            <a:off x="1475656" y="4005064"/>
            <a:ext cx="1728192" cy="830997"/>
          </a:xfrm>
          <a:prstGeom prst="rect">
            <a:avLst/>
          </a:prstGeom>
          <a:solidFill>
            <a:schemeClr val="bg1"/>
          </a:solidFill>
        </p:spPr>
        <p:txBody>
          <a:bodyPr wrap="square" rtlCol="0">
            <a:spAutoFit/>
          </a:bodyPr>
          <a:lstStyle/>
          <a:p>
            <a:pPr algn="ctr"/>
            <a:r>
              <a:rPr lang="fr-FR" sz="2400" dirty="0" smtClean="0"/>
              <a:t>Carte binaire</a:t>
            </a:r>
            <a:endParaRPr lang="fr-FR" sz="2400" dirty="0"/>
          </a:p>
        </p:txBody>
      </p:sp>
      <p:sp>
        <p:nvSpPr>
          <p:cNvPr id="9" name="ZoneTexte 8"/>
          <p:cNvSpPr txBox="1"/>
          <p:nvPr/>
        </p:nvSpPr>
        <p:spPr>
          <a:xfrm>
            <a:off x="6012160" y="4005064"/>
            <a:ext cx="1728192" cy="830997"/>
          </a:xfrm>
          <a:prstGeom prst="rect">
            <a:avLst/>
          </a:prstGeom>
          <a:solidFill>
            <a:schemeClr val="bg1"/>
          </a:solidFill>
        </p:spPr>
        <p:txBody>
          <a:bodyPr wrap="square" rtlCol="0">
            <a:spAutoFit/>
          </a:bodyPr>
          <a:lstStyle/>
          <a:p>
            <a:pPr algn="ctr"/>
            <a:r>
              <a:rPr lang="fr-FR" sz="2400" dirty="0" smtClean="0"/>
              <a:t>Liste d’agrégats</a:t>
            </a:r>
            <a:endParaRPr lang="fr-FR" sz="2400" dirty="0"/>
          </a:p>
        </p:txBody>
      </p:sp>
      <p:sp>
        <p:nvSpPr>
          <p:cNvPr id="10" name="Flèche droite 9"/>
          <p:cNvSpPr/>
          <p:nvPr/>
        </p:nvSpPr>
        <p:spPr>
          <a:xfrm>
            <a:off x="3563888" y="1772816"/>
            <a:ext cx="223224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Classification</a:t>
            </a:r>
            <a:endParaRPr lang="fr-FR" dirty="0"/>
          </a:p>
        </p:txBody>
      </p:sp>
      <p:sp>
        <p:nvSpPr>
          <p:cNvPr id="11" name="Flèche droite 10"/>
          <p:cNvSpPr/>
          <p:nvPr/>
        </p:nvSpPr>
        <p:spPr>
          <a:xfrm rot="9095015" flipV="1">
            <a:off x="2854683" y="3489063"/>
            <a:ext cx="286965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Seuillage variable</a:t>
            </a:r>
            <a:endParaRPr lang="fr-FR" dirty="0"/>
          </a:p>
        </p:txBody>
      </p:sp>
      <p:sp>
        <p:nvSpPr>
          <p:cNvPr id="12" name="Flèche droite 11"/>
          <p:cNvSpPr/>
          <p:nvPr/>
        </p:nvSpPr>
        <p:spPr>
          <a:xfrm rot="10800000" flipH="1" flipV="1">
            <a:off x="3502542" y="5085184"/>
            <a:ext cx="229359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Agrégation</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Principe d’un classifieur supervisé</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33</a:t>
            </a:fld>
            <a:endParaRPr lang="fr-FR"/>
          </a:p>
        </p:txBody>
      </p:sp>
      <p:pic>
        <p:nvPicPr>
          <p:cNvPr id="161793" name="Picture 1"/>
          <p:cNvPicPr>
            <a:picLocks noChangeAspect="1" noChangeArrowheads="1"/>
          </p:cNvPicPr>
          <p:nvPr/>
        </p:nvPicPr>
        <p:blipFill>
          <a:blip r:embed="rId3" cstate="print"/>
          <a:srcRect/>
          <a:stretch>
            <a:fillRect/>
          </a:stretch>
        </p:blipFill>
        <p:spPr bwMode="auto">
          <a:xfrm>
            <a:off x="467544" y="1005011"/>
            <a:ext cx="8216294" cy="5232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du classifieur</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34</a:t>
            </a:fld>
            <a:endParaRPr lang="fr-FR"/>
          </a:p>
        </p:txBody>
      </p:sp>
      <p:sp>
        <p:nvSpPr>
          <p:cNvPr id="7" name="Espace réservé du contenu 6"/>
          <p:cNvSpPr>
            <a:spLocks noGrp="1"/>
          </p:cNvSpPr>
          <p:nvPr>
            <p:ph sz="quarter" idx="1"/>
          </p:nvPr>
        </p:nvSpPr>
        <p:spPr>
          <a:xfrm>
            <a:off x="457200" y="1219200"/>
            <a:ext cx="8229600" cy="1705744"/>
          </a:xfrm>
        </p:spPr>
        <p:txBody>
          <a:bodyPr/>
          <a:lstStyle/>
          <a:p>
            <a:r>
              <a:rPr lang="fr-FR" dirty="0" smtClean="0"/>
              <a:t>Classifieur supervisé</a:t>
            </a:r>
          </a:p>
          <a:p>
            <a:r>
              <a:rPr lang="fr-FR" dirty="0" smtClean="0"/>
              <a:t>Séparateur à Vaste Marge (SVM) </a:t>
            </a:r>
            <a:r>
              <a:rPr lang="fr-FR" b="1" dirty="0" smtClean="0">
                <a:solidFill>
                  <a:schemeClr val="accent1"/>
                </a:solidFill>
              </a:rPr>
              <a:t>[</a:t>
            </a:r>
            <a:r>
              <a:rPr lang="fr-FR" b="1" dirty="0" err="1" smtClean="0">
                <a:solidFill>
                  <a:schemeClr val="accent1"/>
                </a:solidFill>
              </a:rPr>
              <a:t>Vapnik</a:t>
            </a:r>
            <a:r>
              <a:rPr lang="fr-FR" b="1" dirty="0" smtClean="0">
                <a:solidFill>
                  <a:schemeClr val="accent1"/>
                </a:solidFill>
              </a:rPr>
              <a:t>,1995]</a:t>
            </a:r>
          </a:p>
          <a:p>
            <a:r>
              <a:rPr lang="fr-FR" dirty="0" smtClean="0"/>
              <a:t>Maximisation de la marge</a:t>
            </a:r>
            <a:endParaRPr lang="fr-FR" dirty="0"/>
          </a:p>
        </p:txBody>
      </p:sp>
      <p:pic>
        <p:nvPicPr>
          <p:cNvPr id="4" name="Picture 2"/>
          <p:cNvPicPr>
            <a:picLocks noChangeAspect="1" noChangeArrowheads="1"/>
          </p:cNvPicPr>
          <p:nvPr/>
        </p:nvPicPr>
        <p:blipFill>
          <a:blip r:embed="rId4" cstate="print"/>
          <a:srcRect t="1002"/>
          <a:stretch>
            <a:fillRect/>
          </a:stretch>
        </p:blipFill>
        <p:spPr bwMode="auto">
          <a:xfrm>
            <a:off x="2051720" y="2924944"/>
            <a:ext cx="4752528" cy="3390356"/>
          </a:xfrm>
          <a:prstGeom prst="rect">
            <a:avLst/>
          </a:prstGeom>
          <a:noFill/>
          <a:ln w="9525">
            <a:noFill/>
            <a:miter lim="800000"/>
            <a:headEnd/>
            <a:tailEnd/>
          </a:ln>
        </p:spPr>
      </p:pic>
      <p:graphicFrame>
        <p:nvGraphicFramePr>
          <p:cNvPr id="6" name="Objet 5"/>
          <p:cNvGraphicFramePr>
            <a:graphicFrameLocks noChangeAspect="1"/>
          </p:cNvGraphicFramePr>
          <p:nvPr/>
        </p:nvGraphicFramePr>
        <p:xfrm>
          <a:off x="4644008" y="2132856"/>
          <a:ext cx="400044" cy="720080"/>
        </p:xfrm>
        <a:graphic>
          <a:graphicData uri="http://schemas.openxmlformats.org/presentationml/2006/ole">
            <p:oleObj spid="_x0000_s132100" name="Équation" r:id="rId5" imgW="253890" imgH="457002"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Caractéristiques utilisées</a:t>
            </a:r>
            <a:endParaRPr lang="fr-FR" dirty="0"/>
          </a:p>
        </p:txBody>
      </p:sp>
      <p:sp>
        <p:nvSpPr>
          <p:cNvPr id="3" name="Espace réservé du numéro de diapositive 2"/>
          <p:cNvSpPr>
            <a:spLocks noGrp="1"/>
          </p:cNvSpPr>
          <p:nvPr>
            <p:ph type="sldNum" sz="quarter" idx="12"/>
          </p:nvPr>
        </p:nvSpPr>
        <p:spPr/>
        <p:txBody>
          <a:bodyPr/>
          <a:lstStyle/>
          <a:p>
            <a:fld id="{C150C456-2263-429F-8B62-665CEC5784CF}" type="slidenum">
              <a:rPr lang="fr-FR" smtClean="0"/>
              <a:pPr/>
              <a:t>35</a:t>
            </a:fld>
            <a:endParaRPr lang="fr-FR" dirty="0"/>
          </a:p>
        </p:txBody>
      </p:sp>
      <p:pic>
        <p:nvPicPr>
          <p:cNvPr id="5" name="Picture 4" descr="Ondelettes"/>
          <p:cNvPicPr>
            <a:picLocks noGrp="1" noChangeAspect="1" noChangeArrowheads="1"/>
          </p:cNvPicPr>
          <p:nvPr>
            <p:ph sz="quarter" idx="1"/>
          </p:nvPr>
        </p:nvPicPr>
        <p:blipFill>
          <a:blip r:embed="rId3" cstate="print"/>
          <a:stretch>
            <a:fillRect/>
          </a:stretch>
        </p:blipFill>
        <p:spPr>
          <a:xfrm>
            <a:off x="70744" y="1336764"/>
            <a:ext cx="5053986" cy="3388380"/>
          </a:xfrm>
        </p:spPr>
      </p:pic>
      <p:sp>
        <p:nvSpPr>
          <p:cNvPr id="12" name="Espace réservé du contenu 11"/>
          <p:cNvSpPr>
            <a:spLocks noGrp="1"/>
          </p:cNvSpPr>
          <p:nvPr>
            <p:ph sz="quarter" idx="2"/>
          </p:nvPr>
        </p:nvSpPr>
        <p:spPr>
          <a:xfrm>
            <a:off x="4922840" y="1216152"/>
            <a:ext cx="4041648" cy="3581000"/>
          </a:xfrm>
        </p:spPr>
        <p:txBody>
          <a:bodyPr>
            <a:normAutofit/>
          </a:bodyPr>
          <a:lstStyle/>
          <a:p>
            <a:r>
              <a:rPr lang="fr-FR" sz="2000" dirty="0" smtClean="0"/>
              <a:t>Ondelettes </a:t>
            </a:r>
            <a:r>
              <a:rPr lang="fr-FR" sz="2000" dirty="0" err="1" smtClean="0"/>
              <a:t>biorthogonales</a:t>
            </a:r>
            <a:r>
              <a:rPr lang="fr-FR" sz="2000" dirty="0" smtClean="0"/>
              <a:t> non décimées : caractéristiques </a:t>
            </a:r>
            <a:r>
              <a:rPr lang="fr-FR" sz="2000" dirty="0" err="1" smtClean="0"/>
              <a:t>spatio</a:t>
            </a:r>
            <a:r>
              <a:rPr lang="fr-FR" sz="2000" dirty="0" smtClean="0"/>
              <a:t>-fréquentielles</a:t>
            </a:r>
          </a:p>
          <a:p>
            <a:r>
              <a:rPr lang="fr-FR" sz="2000" dirty="0" smtClean="0"/>
              <a:t>Adaptées à la multi-résolution</a:t>
            </a:r>
          </a:p>
          <a:p>
            <a:r>
              <a:rPr lang="fr-FR" sz="2000" dirty="0" smtClean="0"/>
              <a:t>Paramètre à optimiser : niveau de décomposition en ondelettes (</a:t>
            </a:r>
            <a:r>
              <a:rPr lang="fr-FR" sz="2000" i="1" dirty="0" err="1" smtClean="0"/>
              <a:t>j</a:t>
            </a:r>
            <a:r>
              <a:rPr lang="fr-FR" sz="2000" baseline="-25000" dirty="0" err="1" smtClean="0"/>
              <a:t>max</a:t>
            </a:r>
            <a:r>
              <a:rPr lang="fr-FR" sz="2000" dirty="0" smtClean="0"/>
              <a:t>)</a:t>
            </a:r>
            <a:endParaRPr lang="fr-FR" sz="2000" dirty="0"/>
          </a:p>
        </p:txBody>
      </p:sp>
      <p:pic>
        <p:nvPicPr>
          <p:cNvPr id="133122" name="Picture 2" descr="Y:\documentation\Thèse\rapportBiblio\images\originale.png"/>
          <p:cNvPicPr>
            <a:picLocks noChangeAspect="1" noChangeArrowheads="1"/>
          </p:cNvPicPr>
          <p:nvPr/>
        </p:nvPicPr>
        <p:blipFill>
          <a:blip r:embed="rId4" cstate="print"/>
          <a:srcRect l="15523" t="19220" r="16174" b="23120"/>
          <a:stretch>
            <a:fillRect/>
          </a:stretch>
        </p:blipFill>
        <p:spPr bwMode="auto">
          <a:xfrm rot="10800000">
            <a:off x="320957" y="4869160"/>
            <a:ext cx="1997554" cy="1225772"/>
          </a:xfrm>
          <a:prstGeom prst="rect">
            <a:avLst/>
          </a:prstGeom>
          <a:noFill/>
        </p:spPr>
      </p:pic>
      <p:pic>
        <p:nvPicPr>
          <p:cNvPr id="133123" name="Picture 3" descr="Y:\documentation\Thèse\rapportBiblio\images\HHH.png"/>
          <p:cNvPicPr>
            <a:picLocks noChangeAspect="1" noChangeArrowheads="1"/>
          </p:cNvPicPr>
          <p:nvPr/>
        </p:nvPicPr>
        <p:blipFill>
          <a:blip r:embed="rId5" cstate="print"/>
          <a:srcRect l="15523" t="19220" r="16174" b="23120"/>
          <a:stretch>
            <a:fillRect/>
          </a:stretch>
        </p:blipFill>
        <p:spPr bwMode="auto">
          <a:xfrm rot="10800000">
            <a:off x="2574543" y="4869160"/>
            <a:ext cx="1994888" cy="1224136"/>
          </a:xfrm>
          <a:prstGeom prst="rect">
            <a:avLst/>
          </a:prstGeom>
          <a:noFill/>
        </p:spPr>
      </p:pic>
      <p:sp>
        <p:nvSpPr>
          <p:cNvPr id="21" name="ZoneTexte 20"/>
          <p:cNvSpPr txBox="1"/>
          <p:nvPr/>
        </p:nvSpPr>
        <p:spPr>
          <a:xfrm>
            <a:off x="320959" y="6093296"/>
            <a:ext cx="1656184" cy="276999"/>
          </a:xfrm>
          <a:prstGeom prst="rect">
            <a:avLst/>
          </a:prstGeom>
          <a:noFill/>
        </p:spPr>
        <p:txBody>
          <a:bodyPr wrap="square" rtlCol="0">
            <a:spAutoFit/>
          </a:bodyPr>
          <a:lstStyle/>
          <a:p>
            <a:pPr algn="ctr"/>
            <a:r>
              <a:rPr lang="fr-FR" sz="1200" dirty="0" smtClean="0"/>
              <a:t>BBB</a:t>
            </a:r>
            <a:r>
              <a:rPr lang="fr-FR" sz="1200" baseline="-25000" dirty="0" smtClean="0"/>
              <a:t>0</a:t>
            </a:r>
            <a:endParaRPr lang="fr-FR" sz="1200" baseline="-25000" dirty="0"/>
          </a:p>
        </p:txBody>
      </p:sp>
      <p:sp>
        <p:nvSpPr>
          <p:cNvPr id="22" name="ZoneTexte 21"/>
          <p:cNvSpPr txBox="1"/>
          <p:nvPr/>
        </p:nvSpPr>
        <p:spPr>
          <a:xfrm>
            <a:off x="7017703" y="6093296"/>
            <a:ext cx="1656184" cy="276999"/>
          </a:xfrm>
          <a:prstGeom prst="rect">
            <a:avLst/>
          </a:prstGeom>
          <a:noFill/>
        </p:spPr>
        <p:txBody>
          <a:bodyPr wrap="square" rtlCol="0">
            <a:spAutoFit/>
          </a:bodyPr>
          <a:lstStyle/>
          <a:p>
            <a:pPr algn="ctr"/>
            <a:r>
              <a:rPr lang="fr-FR" sz="1200" dirty="0" smtClean="0"/>
              <a:t>HHH</a:t>
            </a:r>
            <a:r>
              <a:rPr lang="fr-FR" sz="1200" baseline="-25000" dirty="0" smtClean="0"/>
              <a:t>2</a:t>
            </a:r>
            <a:endParaRPr lang="fr-FR" sz="1200" baseline="-25000" dirty="0"/>
          </a:p>
        </p:txBody>
      </p:sp>
      <p:sp>
        <p:nvSpPr>
          <p:cNvPr id="23" name="ZoneTexte 22"/>
          <p:cNvSpPr txBox="1"/>
          <p:nvPr/>
        </p:nvSpPr>
        <p:spPr>
          <a:xfrm>
            <a:off x="2771800" y="6093296"/>
            <a:ext cx="1656184" cy="276999"/>
          </a:xfrm>
          <a:prstGeom prst="rect">
            <a:avLst/>
          </a:prstGeom>
          <a:noFill/>
        </p:spPr>
        <p:txBody>
          <a:bodyPr wrap="square" rtlCol="0">
            <a:spAutoFit/>
          </a:bodyPr>
          <a:lstStyle/>
          <a:p>
            <a:pPr algn="ctr"/>
            <a:r>
              <a:rPr lang="fr-FR" sz="1200" dirty="0" smtClean="0"/>
              <a:t>HHH</a:t>
            </a:r>
            <a:r>
              <a:rPr lang="fr-FR" sz="1200" baseline="-25000" dirty="0" smtClean="0"/>
              <a:t>1</a:t>
            </a:r>
            <a:endParaRPr lang="fr-FR" sz="1200" baseline="-25000" dirty="0"/>
          </a:p>
        </p:txBody>
      </p:sp>
      <p:sp>
        <p:nvSpPr>
          <p:cNvPr id="24" name="ZoneTexte 23"/>
          <p:cNvSpPr txBox="1"/>
          <p:nvPr/>
        </p:nvSpPr>
        <p:spPr>
          <a:xfrm>
            <a:off x="4860032" y="6093296"/>
            <a:ext cx="1656184" cy="276999"/>
          </a:xfrm>
          <a:prstGeom prst="rect">
            <a:avLst/>
          </a:prstGeom>
          <a:noFill/>
        </p:spPr>
        <p:txBody>
          <a:bodyPr wrap="square" rtlCol="0">
            <a:spAutoFit/>
          </a:bodyPr>
          <a:lstStyle/>
          <a:p>
            <a:pPr algn="ctr"/>
            <a:r>
              <a:rPr lang="fr-FR" sz="1200" dirty="0" smtClean="0"/>
              <a:t>BBB</a:t>
            </a:r>
            <a:r>
              <a:rPr lang="fr-FR" sz="1200" baseline="-25000" dirty="0" smtClean="0"/>
              <a:t>1</a:t>
            </a:r>
            <a:endParaRPr lang="fr-FR" sz="1200" baseline="-25000" dirty="0"/>
          </a:p>
        </p:txBody>
      </p:sp>
      <p:sp>
        <p:nvSpPr>
          <p:cNvPr id="26" name="Forme libre 25"/>
          <p:cNvSpPr/>
          <p:nvPr/>
        </p:nvSpPr>
        <p:spPr>
          <a:xfrm>
            <a:off x="-82103" y="884399"/>
            <a:ext cx="5209463" cy="2040545"/>
          </a:xfrm>
          <a:custGeom>
            <a:avLst/>
            <a:gdLst>
              <a:gd name="connsiteX0" fmla="*/ 3995737 w 4578350"/>
              <a:gd name="connsiteY0" fmla="*/ 769937 h 1646237"/>
              <a:gd name="connsiteX1" fmla="*/ 4424362 w 4578350"/>
              <a:gd name="connsiteY1" fmla="*/ 407987 h 1646237"/>
              <a:gd name="connsiteX2" fmla="*/ 3071812 w 4578350"/>
              <a:gd name="connsiteY2" fmla="*/ 17462 h 1646237"/>
              <a:gd name="connsiteX3" fmla="*/ 423862 w 4578350"/>
              <a:gd name="connsiteY3" fmla="*/ 303212 h 1646237"/>
              <a:gd name="connsiteX4" fmla="*/ 528637 w 4578350"/>
              <a:gd name="connsiteY4" fmla="*/ 1646237 h 1646237"/>
              <a:gd name="connsiteX0" fmla="*/ 3995737 w 4799046"/>
              <a:gd name="connsiteY0" fmla="*/ 755565 h 1631865"/>
              <a:gd name="connsiteX1" fmla="*/ 4645058 w 4799046"/>
              <a:gd name="connsiteY1" fmla="*/ 307381 h 1631865"/>
              <a:gd name="connsiteX2" fmla="*/ 3071812 w 4799046"/>
              <a:gd name="connsiteY2" fmla="*/ 3090 h 1631865"/>
              <a:gd name="connsiteX3" fmla="*/ 423862 w 4799046"/>
              <a:gd name="connsiteY3" fmla="*/ 288840 h 1631865"/>
              <a:gd name="connsiteX4" fmla="*/ 528637 w 4799046"/>
              <a:gd name="connsiteY4" fmla="*/ 1631865 h 1631865"/>
              <a:gd name="connsiteX0" fmla="*/ 3995737 w 4732109"/>
              <a:gd name="connsiteY0" fmla="*/ 755565 h 1631865"/>
              <a:gd name="connsiteX1" fmla="*/ 4645058 w 4732109"/>
              <a:gd name="connsiteY1" fmla="*/ 307381 h 1631865"/>
              <a:gd name="connsiteX2" fmla="*/ 3071812 w 4732109"/>
              <a:gd name="connsiteY2" fmla="*/ 3090 h 1631865"/>
              <a:gd name="connsiteX3" fmla="*/ 423862 w 4732109"/>
              <a:gd name="connsiteY3" fmla="*/ 288840 h 1631865"/>
              <a:gd name="connsiteX4" fmla="*/ 528637 w 4732109"/>
              <a:gd name="connsiteY4" fmla="*/ 1631865 h 1631865"/>
              <a:gd name="connsiteX0" fmla="*/ 4311520 w 4732109"/>
              <a:gd name="connsiteY0" fmla="*/ 595312 h 1631865"/>
              <a:gd name="connsiteX1" fmla="*/ 4645058 w 4732109"/>
              <a:gd name="connsiteY1" fmla="*/ 307381 h 1631865"/>
              <a:gd name="connsiteX2" fmla="*/ 3071812 w 4732109"/>
              <a:gd name="connsiteY2" fmla="*/ 3090 h 1631865"/>
              <a:gd name="connsiteX3" fmla="*/ 423862 w 4732109"/>
              <a:gd name="connsiteY3" fmla="*/ 288840 h 1631865"/>
              <a:gd name="connsiteX4" fmla="*/ 528637 w 4732109"/>
              <a:gd name="connsiteY4" fmla="*/ 1631865 h 1631865"/>
              <a:gd name="connsiteX0" fmla="*/ 4311520 w 4732109"/>
              <a:gd name="connsiteY0" fmla="*/ 652899 h 1631865"/>
              <a:gd name="connsiteX1" fmla="*/ 4645058 w 4732109"/>
              <a:gd name="connsiteY1" fmla="*/ 307381 h 1631865"/>
              <a:gd name="connsiteX2" fmla="*/ 3071812 w 4732109"/>
              <a:gd name="connsiteY2" fmla="*/ 3090 h 1631865"/>
              <a:gd name="connsiteX3" fmla="*/ 423862 w 4732109"/>
              <a:gd name="connsiteY3" fmla="*/ 288840 h 1631865"/>
              <a:gd name="connsiteX4" fmla="*/ 528637 w 4732109"/>
              <a:gd name="connsiteY4" fmla="*/ 1631865 h 1631865"/>
              <a:gd name="connsiteX0" fmla="*/ 4311520 w 4826001"/>
              <a:gd name="connsiteY0" fmla="*/ 652899 h 1631865"/>
              <a:gd name="connsiteX1" fmla="*/ 4645058 w 4826001"/>
              <a:gd name="connsiteY1" fmla="*/ 307381 h 1631865"/>
              <a:gd name="connsiteX2" fmla="*/ 3071812 w 4826001"/>
              <a:gd name="connsiteY2" fmla="*/ 3090 h 1631865"/>
              <a:gd name="connsiteX3" fmla="*/ 423862 w 4826001"/>
              <a:gd name="connsiteY3" fmla="*/ 288840 h 1631865"/>
              <a:gd name="connsiteX4" fmla="*/ 528637 w 4826001"/>
              <a:gd name="connsiteY4" fmla="*/ 1631865 h 1631865"/>
              <a:gd name="connsiteX0" fmla="*/ 4311520 w 4826001"/>
              <a:gd name="connsiteY0" fmla="*/ 652899 h 1631865"/>
              <a:gd name="connsiteX1" fmla="*/ 4645058 w 4826001"/>
              <a:gd name="connsiteY1" fmla="*/ 307381 h 1631865"/>
              <a:gd name="connsiteX2" fmla="*/ 3071812 w 4826001"/>
              <a:gd name="connsiteY2" fmla="*/ 3090 h 1631865"/>
              <a:gd name="connsiteX3" fmla="*/ 423862 w 4826001"/>
              <a:gd name="connsiteY3" fmla="*/ 288840 h 1631865"/>
              <a:gd name="connsiteX4" fmla="*/ 528637 w 4826001"/>
              <a:gd name="connsiteY4" fmla="*/ 1631865 h 1631865"/>
              <a:gd name="connsiteX0" fmla="*/ 4244813 w 4826001"/>
              <a:gd name="connsiteY0" fmla="*/ 595312 h 1631865"/>
              <a:gd name="connsiteX1" fmla="*/ 4645058 w 4826001"/>
              <a:gd name="connsiteY1" fmla="*/ 307381 h 1631865"/>
              <a:gd name="connsiteX2" fmla="*/ 3071812 w 4826001"/>
              <a:gd name="connsiteY2" fmla="*/ 3090 h 1631865"/>
              <a:gd name="connsiteX3" fmla="*/ 423862 w 4826001"/>
              <a:gd name="connsiteY3" fmla="*/ 288840 h 1631865"/>
              <a:gd name="connsiteX4" fmla="*/ 528637 w 4826001"/>
              <a:gd name="connsiteY4" fmla="*/ 1631865 h 1631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001" h="1631865">
                <a:moveTo>
                  <a:pt x="4244813" y="595312"/>
                </a:moveTo>
                <a:cubicBezTo>
                  <a:pt x="4536119" y="477043"/>
                  <a:pt x="4826001" y="478557"/>
                  <a:pt x="4645058" y="307381"/>
                </a:cubicBezTo>
                <a:cubicBezTo>
                  <a:pt x="4491070" y="181968"/>
                  <a:pt x="3775345" y="6180"/>
                  <a:pt x="3071812" y="3090"/>
                </a:cubicBezTo>
                <a:cubicBezTo>
                  <a:pt x="2368279" y="0"/>
                  <a:pt x="847725" y="17378"/>
                  <a:pt x="423862" y="288840"/>
                </a:cubicBezTo>
                <a:cubicBezTo>
                  <a:pt x="0" y="560303"/>
                  <a:pt x="264318" y="1096084"/>
                  <a:pt x="528637" y="1631865"/>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78178" name="Picture 2" descr="Y:\documentation\Thèse\rapportBiblio\images\LLL.png"/>
          <p:cNvPicPr>
            <a:picLocks noChangeAspect="1" noChangeArrowheads="1"/>
          </p:cNvPicPr>
          <p:nvPr/>
        </p:nvPicPr>
        <p:blipFill>
          <a:blip r:embed="rId6" cstate="print"/>
          <a:srcRect l="14296" t="17966" r="15849" b="17967"/>
          <a:stretch>
            <a:fillRect/>
          </a:stretch>
        </p:blipFill>
        <p:spPr bwMode="auto">
          <a:xfrm rot="10800000">
            <a:off x="4749451" y="4869160"/>
            <a:ext cx="1836204" cy="1224136"/>
          </a:xfrm>
          <a:prstGeom prst="rect">
            <a:avLst/>
          </a:prstGeom>
          <a:noFill/>
        </p:spPr>
      </p:pic>
      <p:pic>
        <p:nvPicPr>
          <p:cNvPr id="178179" name="Picture 3" descr="Y:\documentation\Thèse\rapportBiblio\images\LLL-HHH.png"/>
          <p:cNvPicPr>
            <a:picLocks noChangeAspect="1" noChangeArrowheads="1"/>
          </p:cNvPicPr>
          <p:nvPr/>
        </p:nvPicPr>
        <p:blipFill>
          <a:blip r:embed="rId7" cstate="print"/>
          <a:srcRect l="14736" t="18408" r="16318" b="19660"/>
          <a:stretch>
            <a:fillRect/>
          </a:stretch>
        </p:blipFill>
        <p:spPr bwMode="auto">
          <a:xfrm rot="10800000">
            <a:off x="6873687" y="4869160"/>
            <a:ext cx="1874777" cy="1224136"/>
          </a:xfrm>
          <a:prstGeom prst="rect">
            <a:avLst/>
          </a:prstGeom>
          <a:noFill/>
        </p:spPr>
      </p:pic>
      <p:sp>
        <p:nvSpPr>
          <p:cNvPr id="15" name="Ellipse 14"/>
          <p:cNvSpPr/>
          <p:nvPr/>
        </p:nvSpPr>
        <p:spPr>
          <a:xfrm>
            <a:off x="3923928" y="1556792"/>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des performances de détection</a:t>
            </a:r>
            <a:endParaRPr lang="fr-FR" dirty="0"/>
          </a:p>
        </p:txBody>
      </p:sp>
      <p:sp>
        <p:nvSpPr>
          <p:cNvPr id="3" name="Espace réservé du numéro de diapositive 2"/>
          <p:cNvSpPr>
            <a:spLocks noGrp="1"/>
          </p:cNvSpPr>
          <p:nvPr>
            <p:ph type="sldNum" sz="quarter" idx="12"/>
          </p:nvPr>
        </p:nvSpPr>
        <p:spPr/>
        <p:txBody>
          <a:bodyPr/>
          <a:lstStyle/>
          <a:p>
            <a:fld id="{C150C456-2263-429F-8B62-665CEC5784CF}" type="slidenum">
              <a:rPr lang="fr-FR" smtClean="0"/>
              <a:pPr/>
              <a:t>36</a:t>
            </a:fld>
            <a:endParaRPr lang="fr-FR"/>
          </a:p>
        </p:txBody>
      </p:sp>
      <p:sp>
        <p:nvSpPr>
          <p:cNvPr id="4" name="Espace réservé du contenu 3"/>
          <p:cNvSpPr>
            <a:spLocks noGrp="1"/>
          </p:cNvSpPr>
          <p:nvPr>
            <p:ph sz="quarter" idx="1"/>
          </p:nvPr>
        </p:nvSpPr>
        <p:spPr/>
        <p:txBody>
          <a:bodyPr/>
          <a:lstStyle/>
          <a:p>
            <a:r>
              <a:rPr lang="fr-FR" dirty="0" smtClean="0"/>
              <a:t>Courbes ROC</a:t>
            </a:r>
          </a:p>
          <a:p>
            <a:pPr lvl="1"/>
            <a:r>
              <a:rPr lang="fr-FR" dirty="0" smtClean="0"/>
              <a:t>Permettent l’évaluation de la performance de classification de signaux en {normal, anormal}</a:t>
            </a:r>
          </a:p>
          <a:p>
            <a:r>
              <a:rPr lang="fr-FR" dirty="0" smtClean="0"/>
              <a:t>Sensibilité :</a:t>
            </a:r>
          </a:p>
          <a:p>
            <a:pPr lvl="1"/>
            <a:r>
              <a:rPr lang="fr-FR" dirty="0" smtClean="0"/>
              <a:t>VP / (VP + FN)</a:t>
            </a:r>
          </a:p>
          <a:p>
            <a:r>
              <a:rPr lang="fr-FR" dirty="0" smtClean="0"/>
              <a:t>Spécificité :</a:t>
            </a:r>
          </a:p>
          <a:p>
            <a:pPr lvl="1"/>
            <a:r>
              <a:rPr lang="fr-FR" dirty="0" smtClean="0"/>
              <a:t>VN / (VN + FP)</a:t>
            </a:r>
            <a:endParaRPr lang="fr-FR" dirty="0"/>
          </a:p>
        </p:txBody>
      </p:sp>
      <p:sp>
        <p:nvSpPr>
          <p:cNvPr id="6" name="Ellipse 5"/>
          <p:cNvSpPr/>
          <p:nvPr/>
        </p:nvSpPr>
        <p:spPr>
          <a:xfrm>
            <a:off x="3275856" y="5589240"/>
            <a:ext cx="64807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8028384" y="2492896"/>
            <a:ext cx="64807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67544" y="5085184"/>
            <a:ext cx="1428596" cy="369332"/>
          </a:xfrm>
          <a:prstGeom prst="rect">
            <a:avLst/>
          </a:prstGeom>
        </p:spPr>
        <p:txBody>
          <a:bodyPr wrap="none">
            <a:spAutoFit/>
          </a:bodyPr>
          <a:lstStyle/>
          <a:p>
            <a:r>
              <a:rPr lang="fr-FR" b="1" dirty="0" smtClean="0">
                <a:solidFill>
                  <a:schemeClr val="accent1"/>
                </a:solidFill>
              </a:rPr>
              <a:t>[Metz,1986]</a:t>
            </a:r>
            <a:endParaRPr lang="fr-FR" dirty="0"/>
          </a:p>
        </p:txBody>
      </p:sp>
      <p:pic>
        <p:nvPicPr>
          <p:cNvPr id="9" name="Image 8" descr="illustrationROC.png"/>
          <p:cNvPicPr>
            <a:picLocks noChangeAspect="1"/>
          </p:cNvPicPr>
          <p:nvPr/>
        </p:nvPicPr>
        <p:blipFill>
          <a:blip r:embed="rId3" cstate="print"/>
          <a:stretch>
            <a:fillRect/>
          </a:stretch>
        </p:blipFill>
        <p:spPr>
          <a:xfrm>
            <a:off x="3302121" y="2450009"/>
            <a:ext cx="5446343" cy="378730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des performances de détection</a:t>
            </a:r>
            <a:endParaRPr lang="fr-FR" dirty="0"/>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37</a:t>
            </a:fld>
            <a:endParaRPr lang="fr-FR"/>
          </a:p>
        </p:txBody>
      </p:sp>
      <p:sp>
        <p:nvSpPr>
          <p:cNvPr id="4" name="Espace réservé du contenu 3"/>
          <p:cNvSpPr>
            <a:spLocks noGrp="1"/>
          </p:cNvSpPr>
          <p:nvPr>
            <p:ph sz="quarter" idx="1"/>
          </p:nvPr>
        </p:nvSpPr>
        <p:spPr>
          <a:xfrm>
            <a:off x="457200" y="908720"/>
            <a:ext cx="8229600" cy="1800200"/>
          </a:xfrm>
        </p:spPr>
        <p:txBody>
          <a:bodyPr>
            <a:normAutofit fontScale="85000" lnSpcReduction="20000"/>
          </a:bodyPr>
          <a:lstStyle/>
          <a:p>
            <a:r>
              <a:rPr lang="fr-FR" dirty="0" smtClean="0"/>
              <a:t>Courbes Free-ROC : </a:t>
            </a:r>
          </a:p>
          <a:p>
            <a:pPr lvl="1"/>
            <a:r>
              <a:rPr lang="fr-FR" dirty="0" smtClean="0"/>
              <a:t>Basées sur une analyse psychophysique, évaluation du diagnostic.</a:t>
            </a:r>
          </a:p>
          <a:p>
            <a:pPr lvl="1"/>
            <a:r>
              <a:rPr lang="fr-FR" dirty="0" smtClean="0"/>
              <a:t>Méthodologie plus adaptée que les courbes ROC : existence et localisation des lésions.</a:t>
            </a:r>
          </a:p>
          <a:p>
            <a:pPr lvl="1"/>
            <a:r>
              <a:rPr lang="fr-FR" dirty="0" smtClean="0"/>
              <a:t>Sensible aux faux positifs =&gt; importance dans le diagnostic</a:t>
            </a:r>
          </a:p>
          <a:p>
            <a:pPr lvl="1"/>
            <a:endParaRPr lang="fr-FR" dirty="0" smtClean="0"/>
          </a:p>
          <a:p>
            <a:pPr lvl="1"/>
            <a:endParaRPr lang="fr-FR" dirty="0" smtClean="0"/>
          </a:p>
          <a:p>
            <a:pPr lvl="1"/>
            <a:endParaRPr lang="fr-FR" dirty="0" smtClean="0"/>
          </a:p>
          <a:p>
            <a:pPr lvl="1"/>
            <a:endParaRPr lang="fr-FR" dirty="0" smtClean="0"/>
          </a:p>
        </p:txBody>
      </p:sp>
      <p:pic>
        <p:nvPicPr>
          <p:cNvPr id="1028" name="Picture 4" descr="Y:\documentation\Thèse\rapportBiblio\pres_Images\FROC.png"/>
          <p:cNvPicPr>
            <a:picLocks noChangeAspect="1" noChangeArrowheads="1"/>
          </p:cNvPicPr>
          <p:nvPr/>
        </p:nvPicPr>
        <p:blipFill>
          <a:blip r:embed="rId3" cstate="print"/>
          <a:srcRect l="439" t="609" r="312" b="624"/>
          <a:stretch>
            <a:fillRect/>
          </a:stretch>
        </p:blipFill>
        <p:spPr bwMode="auto">
          <a:xfrm>
            <a:off x="1259632" y="2868290"/>
            <a:ext cx="6170811" cy="3369022"/>
          </a:xfrm>
          <a:prstGeom prst="rect">
            <a:avLst/>
          </a:prstGeom>
          <a:noFill/>
        </p:spPr>
      </p:pic>
      <p:cxnSp>
        <p:nvCxnSpPr>
          <p:cNvPr id="9" name="Connecteur droit 8"/>
          <p:cNvCxnSpPr/>
          <p:nvPr/>
        </p:nvCxnSpPr>
        <p:spPr>
          <a:xfrm>
            <a:off x="2771800" y="2996952"/>
            <a:ext cx="0" cy="2952328"/>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8" name="Ellipse 7"/>
          <p:cNvSpPr/>
          <p:nvPr/>
        </p:nvSpPr>
        <p:spPr>
          <a:xfrm>
            <a:off x="6876256" y="5733256"/>
            <a:ext cx="4320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rot="20999537">
            <a:off x="6753922" y="3401054"/>
            <a:ext cx="1368152" cy="369332"/>
          </a:xfrm>
          <a:prstGeom prst="rect">
            <a:avLst/>
          </a:prstGeom>
          <a:noFill/>
        </p:spPr>
        <p:txBody>
          <a:bodyPr wrap="square" rtlCol="0">
            <a:spAutoFit/>
          </a:bodyPr>
          <a:lstStyle/>
          <a:p>
            <a:r>
              <a:rPr lang="fr-FR" dirty="0" smtClean="0">
                <a:solidFill>
                  <a:srgbClr val="FF0000"/>
                </a:solidFill>
              </a:rPr>
              <a:t>Complexe</a:t>
            </a:r>
            <a:endParaRPr lang="fr-FR" dirty="0">
              <a:solidFill>
                <a:srgbClr val="FF0000"/>
              </a:solidFill>
            </a:endParaRPr>
          </a:p>
        </p:txBody>
      </p:sp>
      <p:sp>
        <p:nvSpPr>
          <p:cNvPr id="10" name="Rectangle 9"/>
          <p:cNvSpPr/>
          <p:nvPr/>
        </p:nvSpPr>
        <p:spPr>
          <a:xfrm>
            <a:off x="7349461" y="5157192"/>
            <a:ext cx="1633781" cy="369332"/>
          </a:xfrm>
          <a:prstGeom prst="rect">
            <a:avLst/>
          </a:prstGeom>
        </p:spPr>
        <p:txBody>
          <a:bodyPr wrap="none">
            <a:spAutoFit/>
          </a:bodyPr>
          <a:lstStyle/>
          <a:p>
            <a:r>
              <a:rPr lang="fr-FR" b="1" dirty="0" smtClean="0">
                <a:solidFill>
                  <a:schemeClr val="accent1"/>
                </a:solidFill>
              </a:rPr>
              <a:t>[</a:t>
            </a:r>
            <a:r>
              <a:rPr lang="fr-FR" b="1" dirty="0" err="1" smtClean="0">
                <a:solidFill>
                  <a:schemeClr val="accent1"/>
                </a:solidFill>
              </a:rPr>
              <a:t>Bunch</a:t>
            </a:r>
            <a:r>
              <a:rPr lang="fr-FR" b="1" dirty="0" smtClean="0">
                <a:solidFill>
                  <a:schemeClr val="accent1"/>
                </a:solidFill>
              </a:rPr>
              <a:t>,1978]</a:t>
            </a:r>
            <a:endParaRPr lang="fr-FR" dirty="0"/>
          </a:p>
        </p:txBody>
      </p:sp>
      <p:sp>
        <p:nvSpPr>
          <p:cNvPr id="12" name="Forme libre 11"/>
          <p:cNvSpPr/>
          <p:nvPr/>
        </p:nvSpPr>
        <p:spPr>
          <a:xfrm>
            <a:off x="1581150" y="3651250"/>
            <a:ext cx="4133850" cy="2336800"/>
          </a:xfrm>
          <a:custGeom>
            <a:avLst/>
            <a:gdLst>
              <a:gd name="connsiteX0" fmla="*/ 0 w 4133850"/>
              <a:gd name="connsiteY0" fmla="*/ 2336800 h 2336800"/>
              <a:gd name="connsiteX1" fmla="*/ 1428750 w 4133850"/>
              <a:gd name="connsiteY1" fmla="*/ 425450 h 2336800"/>
              <a:gd name="connsiteX2" fmla="*/ 4133850 w 4133850"/>
              <a:gd name="connsiteY2" fmla="*/ 0 h 2336800"/>
            </a:gdLst>
            <a:ahLst/>
            <a:cxnLst>
              <a:cxn ang="0">
                <a:pos x="connsiteX0" y="connsiteY0"/>
              </a:cxn>
              <a:cxn ang="0">
                <a:pos x="connsiteX1" y="connsiteY1"/>
              </a:cxn>
              <a:cxn ang="0">
                <a:pos x="connsiteX2" y="connsiteY2"/>
              </a:cxn>
            </a:cxnLst>
            <a:rect l="l" t="t" r="r" b="b"/>
            <a:pathLst>
              <a:path w="4133850" h="2336800">
                <a:moveTo>
                  <a:pt x="0" y="2336800"/>
                </a:moveTo>
                <a:cubicBezTo>
                  <a:pt x="369887" y="1575858"/>
                  <a:pt x="739775" y="814917"/>
                  <a:pt x="1428750" y="425450"/>
                </a:cubicBezTo>
                <a:cubicBezTo>
                  <a:pt x="2117725" y="35983"/>
                  <a:pt x="3125787" y="17991"/>
                  <a:pt x="4133850" y="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19050">
                <a:solidFill>
                  <a:schemeClr val="tx1"/>
                </a:solidFill>
              </a:ln>
            </a:endParaRPr>
          </a:p>
        </p:txBody>
      </p:sp>
      <p:sp>
        <p:nvSpPr>
          <p:cNvPr id="13" name="Forme libre 12"/>
          <p:cNvSpPr/>
          <p:nvPr/>
        </p:nvSpPr>
        <p:spPr>
          <a:xfrm>
            <a:off x="1589608" y="4077072"/>
            <a:ext cx="5214640" cy="1898278"/>
          </a:xfrm>
          <a:custGeom>
            <a:avLst/>
            <a:gdLst>
              <a:gd name="connsiteX0" fmla="*/ 0 w 4133850"/>
              <a:gd name="connsiteY0" fmla="*/ 2336800 h 2336800"/>
              <a:gd name="connsiteX1" fmla="*/ 1428750 w 4133850"/>
              <a:gd name="connsiteY1" fmla="*/ 425450 h 2336800"/>
              <a:gd name="connsiteX2" fmla="*/ 4133850 w 4133850"/>
              <a:gd name="connsiteY2" fmla="*/ 0 h 2336800"/>
            </a:gdLst>
            <a:ahLst/>
            <a:cxnLst>
              <a:cxn ang="0">
                <a:pos x="connsiteX0" y="connsiteY0"/>
              </a:cxn>
              <a:cxn ang="0">
                <a:pos x="connsiteX1" y="connsiteY1"/>
              </a:cxn>
              <a:cxn ang="0">
                <a:pos x="connsiteX2" y="connsiteY2"/>
              </a:cxn>
            </a:cxnLst>
            <a:rect l="l" t="t" r="r" b="b"/>
            <a:pathLst>
              <a:path w="4133850" h="2336800">
                <a:moveTo>
                  <a:pt x="0" y="2336800"/>
                </a:moveTo>
                <a:cubicBezTo>
                  <a:pt x="369887" y="1575858"/>
                  <a:pt x="739775" y="814917"/>
                  <a:pt x="1428750" y="425450"/>
                </a:cubicBezTo>
                <a:cubicBezTo>
                  <a:pt x="2117725" y="35983"/>
                  <a:pt x="3125787" y="17991"/>
                  <a:pt x="4133850" y="0"/>
                </a:cubicBezTo>
              </a:path>
            </a:pathLst>
          </a:cu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des performances de détection</a:t>
            </a:r>
            <a:endParaRPr lang="fr-FR" dirty="0"/>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38</a:t>
            </a:fld>
            <a:endParaRPr lang="fr-FR"/>
          </a:p>
        </p:txBody>
      </p:sp>
      <p:sp>
        <p:nvSpPr>
          <p:cNvPr id="3" name="Espace réservé du contenu 2"/>
          <p:cNvSpPr>
            <a:spLocks noGrp="1"/>
          </p:cNvSpPr>
          <p:nvPr>
            <p:ph sz="quarter" idx="1"/>
          </p:nvPr>
        </p:nvSpPr>
        <p:spPr>
          <a:xfrm>
            <a:off x="467544" y="1196752"/>
            <a:ext cx="8229600" cy="4608512"/>
          </a:xfrm>
        </p:spPr>
        <p:txBody>
          <a:bodyPr>
            <a:normAutofit fontScale="92500" lnSpcReduction="20000"/>
          </a:bodyPr>
          <a:lstStyle/>
          <a:p>
            <a:r>
              <a:rPr lang="fr-FR" dirty="0" smtClean="0"/>
              <a:t>Figure de mérite JAFROC :</a:t>
            </a:r>
          </a:p>
          <a:p>
            <a:pPr lvl="1">
              <a:buNone/>
            </a:pPr>
            <a:endParaRPr lang="fr-FR" dirty="0" smtClean="0"/>
          </a:p>
          <a:p>
            <a:pPr lvl="1">
              <a:buNone/>
            </a:pPr>
            <a:endParaRPr lang="fr-FR" dirty="0" smtClean="0"/>
          </a:p>
          <a:p>
            <a:pPr lvl="1"/>
            <a:r>
              <a:rPr lang="el-GR" dirty="0" smtClean="0"/>
              <a:t>θ</a:t>
            </a:r>
            <a:r>
              <a:rPr lang="fr-FR" baseline="-25000" dirty="0" smtClean="0"/>
              <a:t>j</a:t>
            </a:r>
            <a:r>
              <a:rPr lang="fr-FR" dirty="0" smtClean="0"/>
              <a:t> :Figure de mérite</a:t>
            </a:r>
          </a:p>
          <a:p>
            <a:pPr lvl="1"/>
            <a:r>
              <a:rPr lang="fr-FR" dirty="0" smtClean="0"/>
              <a:t>N</a:t>
            </a:r>
            <a:r>
              <a:rPr lang="fr-FR" baseline="-25000" dirty="0" smtClean="0"/>
              <a:t>T</a:t>
            </a:r>
            <a:r>
              <a:rPr lang="fr-FR" dirty="0" smtClean="0"/>
              <a:t> : Nombre total d’images  </a:t>
            </a:r>
          </a:p>
          <a:p>
            <a:pPr lvl="1"/>
            <a:r>
              <a:rPr lang="fr-FR" dirty="0" smtClean="0"/>
              <a:t>N</a:t>
            </a:r>
            <a:r>
              <a:rPr lang="fr-FR" baseline="-25000" dirty="0" smtClean="0"/>
              <a:t>A</a:t>
            </a:r>
            <a:r>
              <a:rPr lang="fr-FR" dirty="0" smtClean="0"/>
              <a:t> : Nombre de cas pathologiques</a:t>
            </a:r>
          </a:p>
          <a:p>
            <a:pPr lvl="1"/>
            <a:r>
              <a:rPr lang="fr-FR" dirty="0" err="1" smtClean="0"/>
              <a:t>n</a:t>
            </a:r>
            <a:r>
              <a:rPr lang="fr-FR" baseline="-25000" dirty="0" err="1" smtClean="0"/>
              <a:t>j</a:t>
            </a:r>
            <a:r>
              <a:rPr lang="fr-FR" dirty="0" smtClean="0"/>
              <a:t> : Nombre de lésions dans l’image j</a:t>
            </a:r>
          </a:p>
          <a:p>
            <a:pPr lvl="1"/>
            <a:r>
              <a:rPr lang="fr-FR" b="1" dirty="0" smtClean="0"/>
              <a:t>X</a:t>
            </a:r>
            <a:r>
              <a:rPr lang="fr-FR" b="1" baseline="-25000" dirty="0" smtClean="0"/>
              <a:t>i</a:t>
            </a:r>
            <a:r>
              <a:rPr lang="fr-FR" b="1" dirty="0" smtClean="0"/>
              <a:t> : Score du faux positif de plus haut score de l’image i</a:t>
            </a:r>
          </a:p>
          <a:p>
            <a:pPr lvl="1"/>
            <a:r>
              <a:rPr lang="fr-FR" dirty="0" err="1" smtClean="0"/>
              <a:t>W</a:t>
            </a:r>
            <a:r>
              <a:rPr lang="fr-FR" baseline="-25000" dirty="0" err="1" smtClean="0"/>
              <a:t>jk</a:t>
            </a:r>
            <a:r>
              <a:rPr lang="fr-FR" dirty="0" smtClean="0"/>
              <a:t> : Importance de détecter la lésion k dans l’image j</a:t>
            </a:r>
          </a:p>
          <a:p>
            <a:pPr lvl="1"/>
            <a:r>
              <a:rPr lang="fr-FR" dirty="0" err="1" smtClean="0"/>
              <a:t>Y</a:t>
            </a:r>
            <a:r>
              <a:rPr lang="fr-FR" baseline="-25000" dirty="0" err="1" smtClean="0"/>
              <a:t>jk</a:t>
            </a:r>
            <a:r>
              <a:rPr lang="fr-FR" dirty="0" smtClean="0"/>
              <a:t> : Score de la lésion k de l’image j</a:t>
            </a:r>
          </a:p>
          <a:p>
            <a:pPr lvl="1"/>
            <a:r>
              <a:rPr lang="el-GR" dirty="0" smtClean="0">
                <a:latin typeface="Cambria"/>
              </a:rPr>
              <a:t>ψ</a:t>
            </a:r>
            <a:r>
              <a:rPr lang="fr-FR" dirty="0" smtClean="0">
                <a:latin typeface="Cambria"/>
              </a:rPr>
              <a:t>(X, Y) = {1 si X &gt; Y; 0,5 si X = Y; 0 si Y &lt; X }</a:t>
            </a:r>
            <a:endParaRPr lang="fr-FR" dirty="0" smtClean="0"/>
          </a:p>
          <a:p>
            <a:pPr lvl="1"/>
            <a:endParaRPr lang="fr-FR" dirty="0" smtClean="0"/>
          </a:p>
          <a:p>
            <a:r>
              <a:rPr lang="fr-FR" dirty="0" smtClean="0"/>
              <a:t>Basée sur les courbes A-FROC</a:t>
            </a:r>
          </a:p>
          <a:p>
            <a:pPr lvl="1"/>
            <a:endParaRPr lang="fr-FR" dirty="0" smtClean="0"/>
          </a:p>
          <a:p>
            <a:endParaRPr lang="fr-FR" dirty="0"/>
          </a:p>
        </p:txBody>
      </p:sp>
      <p:pic>
        <p:nvPicPr>
          <p:cNvPr id="4" name="Picture 5"/>
          <p:cNvPicPr>
            <a:picLocks noChangeAspect="1" noChangeArrowheads="1"/>
          </p:cNvPicPr>
          <p:nvPr/>
        </p:nvPicPr>
        <p:blipFill>
          <a:blip r:embed="rId3" cstate="print"/>
          <a:srcRect/>
          <a:stretch>
            <a:fillRect/>
          </a:stretch>
        </p:blipFill>
        <p:spPr bwMode="auto">
          <a:xfrm>
            <a:off x="3491880" y="1484784"/>
            <a:ext cx="5367909" cy="1059945"/>
          </a:xfrm>
          <a:prstGeom prst="rect">
            <a:avLst/>
          </a:prstGeom>
          <a:noFill/>
          <a:ln w="9525">
            <a:noFill/>
            <a:miter lim="800000"/>
            <a:headEnd/>
            <a:tailEnd/>
          </a:ln>
        </p:spPr>
      </p:pic>
      <p:sp>
        <p:nvSpPr>
          <p:cNvPr id="5" name="ZoneTexte 4"/>
          <p:cNvSpPr txBox="1"/>
          <p:nvPr/>
        </p:nvSpPr>
        <p:spPr>
          <a:xfrm rot="20999537">
            <a:off x="6605024" y="2592723"/>
            <a:ext cx="2009935" cy="369332"/>
          </a:xfrm>
          <a:prstGeom prst="rect">
            <a:avLst/>
          </a:prstGeom>
          <a:noFill/>
        </p:spPr>
        <p:txBody>
          <a:bodyPr wrap="square" rtlCol="0">
            <a:spAutoFit/>
          </a:bodyPr>
          <a:lstStyle/>
          <a:p>
            <a:r>
              <a:rPr lang="fr-FR" dirty="0" smtClean="0">
                <a:solidFill>
                  <a:srgbClr val="FF0000"/>
                </a:solidFill>
              </a:rPr>
              <a:t>Unidimensionnel</a:t>
            </a:r>
            <a:endParaRPr lang="fr-FR" dirty="0">
              <a:solidFill>
                <a:srgbClr val="FF0000"/>
              </a:solidFill>
            </a:endParaRPr>
          </a:p>
        </p:txBody>
      </p:sp>
      <p:grpSp>
        <p:nvGrpSpPr>
          <p:cNvPr id="17" name="Groupe 16"/>
          <p:cNvGrpSpPr/>
          <p:nvPr/>
        </p:nvGrpSpPr>
        <p:grpSpPr>
          <a:xfrm>
            <a:off x="5940152" y="4149080"/>
            <a:ext cx="5112568" cy="3743836"/>
            <a:chOff x="5940152" y="4437692"/>
            <a:chExt cx="5112568" cy="3743836"/>
          </a:xfrm>
        </p:grpSpPr>
        <p:cxnSp>
          <p:nvCxnSpPr>
            <p:cNvPr id="9" name="Connecteur droit avec flèche 8"/>
            <p:cNvCxnSpPr/>
            <p:nvPr/>
          </p:nvCxnSpPr>
          <p:spPr>
            <a:xfrm>
              <a:off x="6156176" y="6453916"/>
              <a:ext cx="27363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6156176" y="4437692"/>
              <a:ext cx="0" cy="20162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flipV="1">
              <a:off x="6156176" y="4653136"/>
              <a:ext cx="4896544" cy="3528392"/>
            </a:xfrm>
            <a:prstGeom prst="arc">
              <a:avLst>
                <a:gd name="adj1" fmla="val 5389669"/>
                <a:gd name="adj2" fmla="val 1073032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 name="Connecteur droit 13"/>
            <p:cNvCxnSpPr/>
            <p:nvPr/>
          </p:nvCxnSpPr>
          <p:spPr>
            <a:xfrm flipV="1">
              <a:off x="8604448" y="4581128"/>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156176" y="4653716"/>
              <a:ext cx="24482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372200" y="6453916"/>
              <a:ext cx="2016224" cy="215444"/>
            </a:xfrm>
            <a:prstGeom prst="rect">
              <a:avLst/>
            </a:prstGeom>
            <a:noFill/>
          </p:spPr>
          <p:txBody>
            <a:bodyPr wrap="square" rtlCol="0">
              <a:spAutoFit/>
            </a:bodyPr>
            <a:lstStyle/>
            <a:p>
              <a:r>
                <a:rPr lang="fr-FR" sz="800" dirty="0" smtClean="0"/>
                <a:t>Fraction des images contenant des FP</a:t>
              </a:r>
              <a:endParaRPr lang="fr-FR" sz="800" dirty="0"/>
            </a:p>
          </p:txBody>
        </p:sp>
        <p:sp>
          <p:nvSpPr>
            <p:cNvPr id="21" name="ZoneTexte 20"/>
            <p:cNvSpPr txBox="1"/>
            <p:nvPr/>
          </p:nvSpPr>
          <p:spPr>
            <a:xfrm rot="16200000">
              <a:off x="5039762" y="5410090"/>
              <a:ext cx="2016224" cy="215444"/>
            </a:xfrm>
            <a:prstGeom prst="rect">
              <a:avLst/>
            </a:prstGeom>
            <a:noFill/>
          </p:spPr>
          <p:txBody>
            <a:bodyPr wrap="square" rtlCol="0">
              <a:spAutoFit/>
            </a:bodyPr>
            <a:lstStyle/>
            <a:p>
              <a:pPr algn="ctr"/>
              <a:r>
                <a:rPr lang="fr-FR" sz="800" dirty="0" smtClean="0"/>
                <a:t>Fraction de lésions localisées</a:t>
              </a:r>
              <a:endParaRPr lang="fr-FR" sz="800" dirty="0"/>
            </a:p>
          </p:txBody>
        </p:sp>
      </p:grpSp>
      <p:sp>
        <p:nvSpPr>
          <p:cNvPr id="16" name="Rectangle 15"/>
          <p:cNvSpPr/>
          <p:nvPr/>
        </p:nvSpPr>
        <p:spPr>
          <a:xfrm>
            <a:off x="3203848" y="5877272"/>
            <a:ext cx="2257862" cy="369332"/>
          </a:xfrm>
          <a:prstGeom prst="rect">
            <a:avLst/>
          </a:prstGeom>
        </p:spPr>
        <p:txBody>
          <a:bodyPr wrap="none">
            <a:spAutoFit/>
          </a:bodyPr>
          <a:lstStyle/>
          <a:p>
            <a:r>
              <a:rPr lang="fr-FR" b="1" dirty="0" smtClean="0">
                <a:solidFill>
                  <a:schemeClr val="accent1"/>
                </a:solidFill>
              </a:rPr>
              <a:t>[</a:t>
            </a:r>
            <a:r>
              <a:rPr lang="fr-FR" b="1" dirty="0" err="1" smtClean="0">
                <a:solidFill>
                  <a:schemeClr val="accent1"/>
                </a:solidFill>
              </a:rPr>
              <a:t>Chakraborty</a:t>
            </a:r>
            <a:r>
              <a:rPr lang="fr-FR" b="1" dirty="0" smtClean="0">
                <a:solidFill>
                  <a:schemeClr val="accent1"/>
                </a:solidFill>
              </a:rPr>
              <a:t>,2004]</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39</a:t>
            </a:fld>
            <a:endParaRPr lang="fr-FR"/>
          </a:p>
        </p:txBody>
      </p:sp>
      <p:sp>
        <p:nvSpPr>
          <p:cNvPr id="3" name="Espace réservé du contenu 2"/>
          <p:cNvSpPr>
            <a:spLocks noGrp="1"/>
          </p:cNvSpPr>
          <p:nvPr>
            <p:ph sz="quarter" idx="1"/>
          </p:nvPr>
        </p:nvSpPr>
        <p:spPr/>
        <p:txBody>
          <a:bodyPr>
            <a:normAutofit/>
          </a:bodyPr>
          <a:lstStyle/>
          <a:p>
            <a:r>
              <a:rPr lang="fr-FR" dirty="0" smtClean="0">
                <a:solidFill>
                  <a:schemeClr val="bg1">
                    <a:lumMod val="85000"/>
                  </a:schemeClr>
                </a:solidFill>
              </a:rPr>
              <a:t>Contexte</a:t>
            </a:r>
          </a:p>
          <a:p>
            <a:r>
              <a:rPr lang="fr-FR" dirty="0" smtClean="0">
                <a:solidFill>
                  <a:schemeClr val="bg1">
                    <a:lumMod val="85000"/>
                  </a:schemeClr>
                </a:solidFill>
              </a:rPr>
              <a:t>Présentation de notre approche</a:t>
            </a:r>
          </a:p>
          <a:p>
            <a:r>
              <a:rPr lang="fr-FR" dirty="0" smtClean="0">
                <a:solidFill>
                  <a:schemeClr val="bg1">
                    <a:lumMod val="85000"/>
                  </a:schemeClr>
                </a:solidFill>
              </a:rPr>
              <a:t>Travail réalisé</a:t>
            </a:r>
          </a:p>
          <a:p>
            <a:r>
              <a:rPr lang="fr-FR" dirty="0" smtClean="0"/>
              <a:t>Résultats</a:t>
            </a:r>
          </a:p>
          <a:p>
            <a:pPr lvl="1"/>
            <a:r>
              <a:rPr lang="fr-FR" dirty="0" smtClean="0"/>
              <a:t>Optimisation des paramètres</a:t>
            </a:r>
          </a:p>
          <a:p>
            <a:pPr lvl="1"/>
            <a:r>
              <a:rPr lang="fr-FR" dirty="0" smtClean="0"/>
              <a:t>Evaluation des performances de détection des quatre stratégies</a:t>
            </a:r>
          </a:p>
          <a:p>
            <a:pPr lvl="2"/>
            <a:r>
              <a:rPr lang="fr-FR" dirty="0" smtClean="0"/>
              <a:t>Pour les tumeurs pulmonaires</a:t>
            </a:r>
          </a:p>
          <a:p>
            <a:pPr lvl="2"/>
            <a:r>
              <a:rPr lang="fr-FR" dirty="0" smtClean="0"/>
              <a:t>Pour les tumeurs hépatiques</a:t>
            </a:r>
          </a:p>
          <a:p>
            <a:r>
              <a:rPr lang="fr-FR" dirty="0" smtClean="0">
                <a:solidFill>
                  <a:schemeClr val="bg1">
                    <a:lumMod val="85000"/>
                  </a:schemeClr>
                </a:solidFill>
              </a:rPr>
              <a:t>Conclusion et perspectives</a:t>
            </a:r>
          </a:p>
          <a:p>
            <a:pPr lvl="1"/>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Contexte Médical</a:t>
            </a:r>
            <a:endParaRPr lang="fr-FR" dirty="0"/>
          </a:p>
        </p:txBody>
      </p:sp>
      <p:sp>
        <p:nvSpPr>
          <p:cNvPr id="5" name="Espace réservé du numéro de diapositive 4"/>
          <p:cNvSpPr>
            <a:spLocks noGrp="1"/>
          </p:cNvSpPr>
          <p:nvPr>
            <p:ph type="sldNum" sz="quarter" idx="12"/>
          </p:nvPr>
        </p:nvSpPr>
        <p:spPr/>
        <p:txBody>
          <a:bodyPr/>
          <a:lstStyle/>
          <a:p>
            <a:fld id="{C150C456-2263-429F-8B62-665CEC5784CF}" type="slidenum">
              <a:rPr lang="fr-FR" smtClean="0"/>
              <a:pPr/>
              <a:t>4</a:t>
            </a:fld>
            <a:endParaRPr lang="fr-FR"/>
          </a:p>
        </p:txBody>
      </p:sp>
      <p:sp>
        <p:nvSpPr>
          <p:cNvPr id="3" name="Espace réservé du contenu 2"/>
          <p:cNvSpPr>
            <a:spLocks noGrp="1"/>
          </p:cNvSpPr>
          <p:nvPr>
            <p:ph sz="quarter" idx="1"/>
          </p:nvPr>
        </p:nvSpPr>
        <p:spPr>
          <a:xfrm>
            <a:off x="457200" y="1219200"/>
            <a:ext cx="5122912" cy="5234136"/>
          </a:xfrm>
        </p:spPr>
        <p:txBody>
          <a:bodyPr>
            <a:normAutofit fontScale="77500" lnSpcReduction="20000"/>
          </a:bodyPr>
          <a:lstStyle/>
          <a:p>
            <a:pPr>
              <a:lnSpc>
                <a:spcPct val="120000"/>
              </a:lnSpc>
              <a:spcBef>
                <a:spcPts val="1200"/>
              </a:spcBef>
            </a:pPr>
            <a:r>
              <a:rPr lang="fr-FR" dirty="0" smtClean="0"/>
              <a:t>Problématique de la détection des lésions cancéreuses (lymphome)</a:t>
            </a:r>
          </a:p>
          <a:p>
            <a:pPr>
              <a:lnSpc>
                <a:spcPct val="120000"/>
              </a:lnSpc>
              <a:spcBef>
                <a:spcPts val="1200"/>
              </a:spcBef>
            </a:pPr>
            <a:r>
              <a:rPr lang="fr-FR" dirty="0" smtClean="0"/>
              <a:t>Imagerie TEP au 18FDG : mesure le métabolisme glucidique à l’aide du traceur</a:t>
            </a:r>
          </a:p>
          <a:p>
            <a:pPr>
              <a:lnSpc>
                <a:spcPct val="120000"/>
              </a:lnSpc>
              <a:spcBef>
                <a:spcPts val="1200"/>
              </a:spcBef>
            </a:pPr>
            <a:r>
              <a:rPr lang="fr-FR" dirty="0" smtClean="0"/>
              <a:t>Utilisée pour le diagnostic et le suivi thérapeutique</a:t>
            </a:r>
          </a:p>
          <a:p>
            <a:pPr>
              <a:lnSpc>
                <a:spcPct val="120000"/>
              </a:lnSpc>
              <a:spcBef>
                <a:spcPts val="1200"/>
              </a:spcBef>
            </a:pPr>
            <a:r>
              <a:rPr lang="fr-FR" dirty="0" smtClean="0"/>
              <a:t>Mais problématique du mouvement respiratoire pendant l’acquisition</a:t>
            </a:r>
          </a:p>
          <a:p>
            <a:pPr>
              <a:lnSpc>
                <a:spcPct val="120000"/>
              </a:lnSpc>
              <a:spcBef>
                <a:spcPts val="1200"/>
              </a:spcBef>
            </a:pPr>
            <a:r>
              <a:rPr lang="fr-FR" dirty="0" smtClean="0"/>
              <a:t>Méthodes de correction contraignantes et coûteuses =&gt; intérêt industriel ?</a:t>
            </a:r>
          </a:p>
          <a:p>
            <a:pPr>
              <a:lnSpc>
                <a:spcPct val="120000"/>
              </a:lnSpc>
              <a:spcBef>
                <a:spcPts val="1200"/>
              </a:spcBef>
            </a:pPr>
            <a:r>
              <a:rPr lang="fr-FR" b="1" dirty="0" smtClean="0"/>
              <a:t>Estimation des apports de la correction du mouvement respiratoire en oncologie TEP</a:t>
            </a:r>
          </a:p>
        </p:txBody>
      </p:sp>
      <p:pic>
        <p:nvPicPr>
          <p:cNvPr id="7" name="Picture 5" descr="exemplePET"/>
          <p:cNvPicPr>
            <a:picLocks noChangeAspect="1" noChangeArrowheads="1"/>
          </p:cNvPicPr>
          <p:nvPr/>
        </p:nvPicPr>
        <p:blipFill>
          <a:blip r:embed="rId3" cstate="print">
            <a:lum bright="-10000" contrast="20000"/>
          </a:blip>
          <a:srcRect/>
          <a:stretch>
            <a:fillRect/>
          </a:stretch>
        </p:blipFill>
        <p:spPr bwMode="auto">
          <a:xfrm>
            <a:off x="5418340" y="1484784"/>
            <a:ext cx="3402132" cy="4070806"/>
          </a:xfrm>
          <a:prstGeom prst="rect">
            <a:avLst/>
          </a:prstGeom>
          <a:noFill/>
          <a:ln w="9525">
            <a:noFill/>
            <a:miter lim="800000"/>
            <a:headEnd/>
            <a:tailEnd/>
          </a:ln>
        </p:spPr>
      </p:pic>
      <p:sp>
        <p:nvSpPr>
          <p:cNvPr id="6" name="ZoneTexte 5"/>
          <p:cNvSpPr txBox="1"/>
          <p:nvPr/>
        </p:nvSpPr>
        <p:spPr>
          <a:xfrm>
            <a:off x="6156176" y="5147900"/>
            <a:ext cx="2520280" cy="369332"/>
          </a:xfrm>
          <a:prstGeom prst="rect">
            <a:avLst/>
          </a:prstGeom>
          <a:solidFill>
            <a:schemeClr val="bg1"/>
          </a:solidFill>
          <a:ln>
            <a:solidFill>
              <a:schemeClr val="bg1"/>
            </a:solidFill>
          </a:ln>
        </p:spPr>
        <p:txBody>
          <a:bodyPr wrap="square" rtlCol="0">
            <a:spAutoFit/>
          </a:bodyPr>
          <a:lstStyle/>
          <a:p>
            <a:r>
              <a:rPr lang="fr-FR" b="1" dirty="0" smtClean="0">
                <a:solidFill>
                  <a:schemeClr val="accent1"/>
                </a:solidFill>
              </a:rPr>
              <a:t>[</a:t>
            </a:r>
            <a:r>
              <a:rPr lang="fr-FR" b="1" dirty="0" err="1" smtClean="0">
                <a:solidFill>
                  <a:schemeClr val="accent1"/>
                </a:solidFill>
              </a:rPr>
              <a:t>Hutching</a:t>
            </a:r>
            <a:r>
              <a:rPr lang="fr-FR" b="1" dirty="0" smtClean="0">
                <a:solidFill>
                  <a:schemeClr val="accent1"/>
                </a:solidFill>
              </a:rPr>
              <a:t>,2006]</a:t>
            </a:r>
            <a:endParaRPr lang="fr-FR" b="1" dirty="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Optimisation des paramètres</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40</a:t>
            </a:fld>
            <a:endParaRPr lang="fr-FR"/>
          </a:p>
        </p:txBody>
      </p:sp>
      <p:sp>
        <p:nvSpPr>
          <p:cNvPr id="3" name="Espace réservé du contenu 2"/>
          <p:cNvSpPr>
            <a:spLocks noGrp="1"/>
          </p:cNvSpPr>
          <p:nvPr>
            <p:ph sz="quarter" idx="1"/>
          </p:nvPr>
        </p:nvSpPr>
        <p:spPr/>
        <p:txBody>
          <a:bodyPr/>
          <a:lstStyle/>
          <a:p>
            <a:r>
              <a:rPr lang="fr-FR" dirty="0" smtClean="0"/>
              <a:t>Nombre d’itérations utilisé pour la reconstruction</a:t>
            </a:r>
          </a:p>
          <a:p>
            <a:r>
              <a:rPr lang="fr-FR" dirty="0" smtClean="0"/>
              <a:t>Paramètres de la base d’apprentissage</a:t>
            </a:r>
          </a:p>
          <a:p>
            <a:r>
              <a:rPr lang="fr-FR" dirty="0" smtClean="0"/>
              <a:t>Paramètres du SVM</a:t>
            </a:r>
          </a:p>
          <a:p>
            <a:r>
              <a:rPr lang="fr-FR" dirty="0" smtClean="0"/>
              <a:t>Paramètres de l’estimateur de mouvement</a:t>
            </a:r>
          </a:p>
          <a:p>
            <a:r>
              <a:rPr lang="fr-FR" dirty="0" smtClean="0"/>
              <a:t>Activité et diamètre des lésions</a:t>
            </a:r>
          </a:p>
          <a:p>
            <a:endParaRPr lang="fr-FR" dirty="0" smtClean="0"/>
          </a:p>
          <a:p>
            <a:pPr>
              <a:buNone/>
            </a:pPr>
            <a:r>
              <a:rPr lang="fr-FR" dirty="0" smtClean="0"/>
              <a:t>      Problème complexe, nombreuses variables</a:t>
            </a:r>
          </a:p>
        </p:txBody>
      </p:sp>
      <p:sp>
        <p:nvSpPr>
          <p:cNvPr id="5" name="Flèche droite 4"/>
          <p:cNvSpPr/>
          <p:nvPr/>
        </p:nvSpPr>
        <p:spPr>
          <a:xfrm>
            <a:off x="539552" y="422108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d’optimisation (1/2)</a:t>
            </a:r>
            <a:endParaRPr lang="fr-FR" dirty="0"/>
          </a:p>
        </p:txBody>
      </p:sp>
      <p:sp>
        <p:nvSpPr>
          <p:cNvPr id="9" name="Espace réservé du numéro de diapositive 8"/>
          <p:cNvSpPr>
            <a:spLocks noGrp="1"/>
          </p:cNvSpPr>
          <p:nvPr>
            <p:ph type="sldNum" sz="quarter" idx="12"/>
          </p:nvPr>
        </p:nvSpPr>
        <p:spPr/>
        <p:txBody>
          <a:bodyPr/>
          <a:lstStyle/>
          <a:p>
            <a:fld id="{C150C456-2263-429F-8B62-665CEC5784CF}" type="slidenum">
              <a:rPr lang="fr-FR" smtClean="0"/>
              <a:pPr/>
              <a:t>41</a:t>
            </a:fld>
            <a:endParaRPr lang="fr-FR"/>
          </a:p>
        </p:txBody>
      </p:sp>
      <p:sp>
        <p:nvSpPr>
          <p:cNvPr id="3" name="Espace réservé du contenu 2"/>
          <p:cNvSpPr>
            <a:spLocks noGrp="1"/>
          </p:cNvSpPr>
          <p:nvPr>
            <p:ph sz="quarter" idx="1"/>
          </p:nvPr>
        </p:nvSpPr>
        <p:spPr>
          <a:xfrm>
            <a:off x="457200" y="1052736"/>
            <a:ext cx="8229600" cy="4937760"/>
          </a:xfrm>
        </p:spPr>
        <p:txBody>
          <a:bodyPr/>
          <a:lstStyle/>
          <a:p>
            <a:r>
              <a:rPr lang="fr-FR" dirty="0" smtClean="0"/>
              <a:t>Paramètres de l’estimateur de mouvement et de la reconstruction :</a:t>
            </a:r>
          </a:p>
          <a:p>
            <a:endParaRPr lang="fr-FR" dirty="0"/>
          </a:p>
        </p:txBody>
      </p:sp>
      <p:pic>
        <p:nvPicPr>
          <p:cNvPr id="131074" name="Picture 2"/>
          <p:cNvPicPr>
            <a:picLocks noChangeAspect="1" noChangeArrowheads="1"/>
          </p:cNvPicPr>
          <p:nvPr/>
        </p:nvPicPr>
        <p:blipFill>
          <a:blip r:embed="rId3" cstate="print"/>
          <a:srcRect l="141" t="757"/>
          <a:stretch>
            <a:fillRect/>
          </a:stretch>
        </p:blipFill>
        <p:spPr bwMode="auto">
          <a:xfrm>
            <a:off x="1259632" y="3573016"/>
            <a:ext cx="6438265" cy="2746769"/>
          </a:xfrm>
          <a:prstGeom prst="rect">
            <a:avLst/>
          </a:prstGeom>
          <a:noFill/>
          <a:ln w="9525">
            <a:noFill/>
            <a:miter lim="800000"/>
            <a:headEnd/>
            <a:tailEnd/>
          </a:ln>
        </p:spPr>
      </p:pic>
      <p:pic>
        <p:nvPicPr>
          <p:cNvPr id="131075" name="Picture 3" descr="Y:\documentation\Thèse\rapportBiblio\images\sansCorrection.jpg"/>
          <p:cNvPicPr>
            <a:picLocks noChangeAspect="1" noChangeArrowheads="1"/>
          </p:cNvPicPr>
          <p:nvPr/>
        </p:nvPicPr>
        <p:blipFill>
          <a:blip r:embed="rId4" cstate="print"/>
          <a:srcRect/>
          <a:stretch>
            <a:fillRect/>
          </a:stretch>
        </p:blipFill>
        <p:spPr bwMode="auto">
          <a:xfrm>
            <a:off x="1835696" y="1916832"/>
            <a:ext cx="1874663" cy="1174928"/>
          </a:xfrm>
          <a:prstGeom prst="rect">
            <a:avLst/>
          </a:prstGeom>
          <a:noFill/>
        </p:spPr>
      </p:pic>
      <p:pic>
        <p:nvPicPr>
          <p:cNvPr id="131076" name="Picture 4" descr="Y:\documentation\Thèse\rapportBiblio\images\avecCorrection.jpg"/>
          <p:cNvPicPr>
            <a:picLocks noChangeAspect="1" noChangeArrowheads="1"/>
          </p:cNvPicPr>
          <p:nvPr/>
        </p:nvPicPr>
        <p:blipFill>
          <a:blip r:embed="rId5" cstate="print"/>
          <a:srcRect/>
          <a:stretch>
            <a:fillRect/>
          </a:stretch>
        </p:blipFill>
        <p:spPr bwMode="auto">
          <a:xfrm>
            <a:off x="6228184" y="1916832"/>
            <a:ext cx="1898327" cy="1189759"/>
          </a:xfrm>
          <a:prstGeom prst="rect">
            <a:avLst/>
          </a:prstGeom>
          <a:noFill/>
        </p:spPr>
      </p:pic>
      <p:sp>
        <p:nvSpPr>
          <p:cNvPr id="7" name="Flèche droite 6"/>
          <p:cNvSpPr/>
          <p:nvPr/>
        </p:nvSpPr>
        <p:spPr>
          <a:xfrm>
            <a:off x="3995936" y="1988840"/>
            <a:ext cx="194421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Estimation, </a:t>
            </a:r>
          </a:p>
          <a:p>
            <a:pPr algn="ctr"/>
            <a:r>
              <a:rPr lang="fr-FR" dirty="0" smtClean="0"/>
              <a:t>Correction</a:t>
            </a:r>
            <a:endParaRPr lang="fr-FR" dirty="0"/>
          </a:p>
        </p:txBody>
      </p:sp>
      <p:sp>
        <p:nvSpPr>
          <p:cNvPr id="8" name="ZoneTexte 7"/>
          <p:cNvSpPr txBox="1"/>
          <p:nvPr/>
        </p:nvSpPr>
        <p:spPr>
          <a:xfrm>
            <a:off x="6948264" y="3861048"/>
            <a:ext cx="1512168" cy="646331"/>
          </a:xfrm>
          <a:prstGeom prst="rect">
            <a:avLst/>
          </a:prstGeom>
          <a:noFill/>
        </p:spPr>
        <p:txBody>
          <a:bodyPr wrap="square" rtlCol="0">
            <a:spAutoFit/>
          </a:bodyPr>
          <a:lstStyle/>
          <a:p>
            <a:r>
              <a:rPr lang="fr-FR" sz="1200" dirty="0" smtClean="0"/>
              <a:t>Nombre de nœuds du champ de mouvement :</a:t>
            </a:r>
            <a:endParaRPr lang="fr-FR" sz="1200" dirty="0"/>
          </a:p>
        </p:txBody>
      </p:sp>
      <p:sp>
        <p:nvSpPr>
          <p:cNvPr id="10" name="Ellipse 9"/>
          <p:cNvSpPr/>
          <p:nvPr/>
        </p:nvSpPr>
        <p:spPr>
          <a:xfrm>
            <a:off x="3275856" y="522920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C00000"/>
                  </a:solidFill>
                </a:ln>
                <a:solidFill>
                  <a:schemeClr val="bg1"/>
                </a:solidFill>
              </a:rPr>
              <a:t>           </a:t>
            </a:r>
            <a:endParaRPr lang="fr-FR" dirty="0">
              <a:ln>
                <a:solidFill>
                  <a:srgbClr val="C00000"/>
                </a:solidFill>
              </a:ln>
              <a:solidFill>
                <a:schemeClr val="bg1"/>
              </a:solidFill>
            </a:endParaRPr>
          </a:p>
        </p:txBody>
      </p:sp>
      <p:sp>
        <p:nvSpPr>
          <p:cNvPr id="11" name="ZoneTexte 10"/>
          <p:cNvSpPr txBox="1"/>
          <p:nvPr/>
        </p:nvSpPr>
        <p:spPr>
          <a:xfrm>
            <a:off x="1691680" y="3140968"/>
            <a:ext cx="2592288" cy="369332"/>
          </a:xfrm>
          <a:prstGeom prst="rect">
            <a:avLst/>
          </a:prstGeom>
          <a:noFill/>
        </p:spPr>
        <p:txBody>
          <a:bodyPr wrap="square" rtlCol="0">
            <a:spAutoFit/>
          </a:bodyPr>
          <a:lstStyle/>
          <a:p>
            <a:r>
              <a:rPr lang="fr-FR" dirty="0" smtClean="0"/>
              <a:t>2 images : T1 et T3</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d’optimisation (2/2)</a:t>
            </a:r>
            <a:endParaRPr lang="fr-FR" dirty="0"/>
          </a:p>
        </p:txBody>
      </p:sp>
      <p:sp>
        <p:nvSpPr>
          <p:cNvPr id="9" name="Espace réservé du numéro de diapositive 8"/>
          <p:cNvSpPr>
            <a:spLocks noGrp="1"/>
          </p:cNvSpPr>
          <p:nvPr>
            <p:ph type="sldNum" sz="quarter" idx="12"/>
          </p:nvPr>
        </p:nvSpPr>
        <p:spPr/>
        <p:txBody>
          <a:bodyPr/>
          <a:lstStyle/>
          <a:p>
            <a:fld id="{C150C456-2263-429F-8B62-665CEC5784CF}" type="slidenum">
              <a:rPr lang="fr-FR" smtClean="0"/>
              <a:pPr/>
              <a:t>42</a:t>
            </a:fld>
            <a:endParaRPr lang="fr-FR"/>
          </a:p>
        </p:txBody>
      </p:sp>
      <p:sp>
        <p:nvSpPr>
          <p:cNvPr id="3" name="Espace réservé du contenu 2"/>
          <p:cNvSpPr>
            <a:spLocks noGrp="1"/>
          </p:cNvSpPr>
          <p:nvPr>
            <p:ph sz="quarter" idx="1"/>
          </p:nvPr>
        </p:nvSpPr>
        <p:spPr>
          <a:xfrm>
            <a:off x="457200" y="980728"/>
            <a:ext cx="8229600" cy="4937760"/>
          </a:xfrm>
        </p:spPr>
        <p:txBody>
          <a:bodyPr/>
          <a:lstStyle/>
          <a:p>
            <a:r>
              <a:rPr lang="fr-FR" dirty="0" smtClean="0"/>
              <a:t>Paramètres de la base de données</a:t>
            </a:r>
          </a:p>
          <a:p>
            <a:pPr lvl="1"/>
            <a:r>
              <a:rPr lang="fr-FR" dirty="0" smtClean="0"/>
              <a:t>Paramètres du classifieur</a:t>
            </a:r>
          </a:p>
          <a:p>
            <a:pPr lvl="1"/>
            <a:r>
              <a:rPr lang="fr-FR" dirty="0" smtClean="0"/>
              <a:t>Nombre de niveaux de décomposition en ondelette </a:t>
            </a:r>
            <a:r>
              <a:rPr lang="fr-FR" i="1" dirty="0" err="1" smtClean="0"/>
              <a:t>j</a:t>
            </a:r>
            <a:r>
              <a:rPr lang="fr-FR" baseline="-25000" dirty="0" err="1" smtClean="0"/>
              <a:t>max</a:t>
            </a:r>
            <a:endParaRPr lang="fr-FR" dirty="0" smtClean="0"/>
          </a:p>
          <a:p>
            <a:r>
              <a:rPr lang="fr-FR" dirty="0" smtClean="0"/>
              <a:t>Utilisation des fronts de Pareto :</a:t>
            </a:r>
          </a:p>
          <a:p>
            <a:pPr lvl="1"/>
            <a:r>
              <a:rPr lang="fr-FR" dirty="0" smtClean="0"/>
              <a:t>Jeu de paramètres évalué par validation croisée</a:t>
            </a:r>
          </a:p>
          <a:p>
            <a:endParaRPr lang="fr-FR" dirty="0"/>
          </a:p>
        </p:txBody>
      </p:sp>
      <p:pic>
        <p:nvPicPr>
          <p:cNvPr id="5" name="Picture 3" descr="Y:\documentation\Thèse\rapportBiblio\images\pareto_param_200_data.png"/>
          <p:cNvPicPr>
            <a:picLocks noChangeAspect="1" noChangeArrowheads="1"/>
          </p:cNvPicPr>
          <p:nvPr/>
        </p:nvPicPr>
        <p:blipFill>
          <a:blip r:embed="rId3" cstate="print"/>
          <a:srcRect/>
          <a:stretch>
            <a:fillRect/>
          </a:stretch>
        </p:blipFill>
        <p:spPr bwMode="auto">
          <a:xfrm>
            <a:off x="323528" y="3212976"/>
            <a:ext cx="7628552" cy="2845338"/>
          </a:xfrm>
          <a:prstGeom prst="rect">
            <a:avLst/>
          </a:prstGeom>
          <a:noFill/>
        </p:spPr>
      </p:pic>
      <p:sp>
        <p:nvSpPr>
          <p:cNvPr id="11" name="ZoneTexte 10"/>
          <p:cNvSpPr txBox="1"/>
          <p:nvPr/>
        </p:nvSpPr>
        <p:spPr>
          <a:xfrm>
            <a:off x="3856216" y="5949280"/>
            <a:ext cx="1656184" cy="369332"/>
          </a:xfrm>
          <a:prstGeom prst="rect">
            <a:avLst/>
          </a:prstGeom>
          <a:solidFill>
            <a:schemeClr val="bg1"/>
          </a:solidFill>
        </p:spPr>
        <p:txBody>
          <a:bodyPr wrap="square" rtlCol="0">
            <a:spAutoFit/>
          </a:bodyPr>
          <a:lstStyle/>
          <a:p>
            <a:r>
              <a:rPr lang="fr-FR" dirty="0" smtClean="0"/>
              <a:t>Sensibilité</a:t>
            </a:r>
            <a:endParaRPr lang="fr-FR" dirty="0"/>
          </a:p>
        </p:txBody>
      </p:sp>
      <p:sp>
        <p:nvSpPr>
          <p:cNvPr id="12" name="ZoneTexte 11"/>
          <p:cNvSpPr txBox="1"/>
          <p:nvPr/>
        </p:nvSpPr>
        <p:spPr>
          <a:xfrm rot="16200000">
            <a:off x="-531626" y="4170573"/>
            <a:ext cx="1656184" cy="369332"/>
          </a:xfrm>
          <a:prstGeom prst="rect">
            <a:avLst/>
          </a:prstGeom>
          <a:solidFill>
            <a:schemeClr val="bg1"/>
          </a:solidFill>
        </p:spPr>
        <p:txBody>
          <a:bodyPr wrap="square" rtlCol="0">
            <a:spAutoFit/>
          </a:bodyPr>
          <a:lstStyle/>
          <a:p>
            <a:r>
              <a:rPr lang="fr-FR" dirty="0" smtClean="0"/>
              <a:t>Spécificité</a:t>
            </a:r>
            <a:endParaRPr lang="fr-FR" dirty="0"/>
          </a:p>
        </p:txBody>
      </p:sp>
      <p:sp>
        <p:nvSpPr>
          <p:cNvPr id="15" name="Flèche droite 14"/>
          <p:cNvSpPr/>
          <p:nvPr/>
        </p:nvSpPr>
        <p:spPr>
          <a:xfrm rot="18426499">
            <a:off x="7510345" y="360203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Évaluation des performances de détection</a:t>
            </a:r>
            <a:endParaRPr lang="fr-FR" dirty="0"/>
          </a:p>
        </p:txBody>
      </p:sp>
      <p:sp>
        <p:nvSpPr>
          <p:cNvPr id="10" name="Espace réservé du numéro de diapositive 9"/>
          <p:cNvSpPr>
            <a:spLocks noGrp="1"/>
          </p:cNvSpPr>
          <p:nvPr>
            <p:ph type="sldNum" sz="quarter" idx="12"/>
          </p:nvPr>
        </p:nvSpPr>
        <p:spPr/>
        <p:txBody>
          <a:bodyPr/>
          <a:lstStyle/>
          <a:p>
            <a:fld id="{C150C456-2263-429F-8B62-665CEC5784CF}" type="slidenum">
              <a:rPr lang="fr-FR" smtClean="0"/>
              <a:pPr/>
              <a:t>43</a:t>
            </a:fld>
            <a:endParaRPr lang="fr-FR"/>
          </a:p>
        </p:txBody>
      </p:sp>
      <p:sp>
        <p:nvSpPr>
          <p:cNvPr id="3" name="Espace réservé du contenu 2"/>
          <p:cNvSpPr>
            <a:spLocks noGrp="1"/>
          </p:cNvSpPr>
          <p:nvPr>
            <p:ph sz="quarter" idx="1"/>
          </p:nvPr>
        </p:nvSpPr>
        <p:spPr/>
        <p:txBody>
          <a:bodyPr/>
          <a:lstStyle/>
          <a:p>
            <a:r>
              <a:rPr lang="fr-FR" dirty="0" smtClean="0"/>
              <a:t>Évaluation sur le poumon – Courbe Free-ROC</a:t>
            </a:r>
            <a:endParaRPr lang="fr-FR" dirty="0"/>
          </a:p>
        </p:txBody>
      </p:sp>
      <p:grpSp>
        <p:nvGrpSpPr>
          <p:cNvPr id="13" name="Groupe 12"/>
          <p:cNvGrpSpPr/>
          <p:nvPr/>
        </p:nvGrpSpPr>
        <p:grpSpPr>
          <a:xfrm>
            <a:off x="2483768" y="2636912"/>
            <a:ext cx="936104" cy="2160240"/>
            <a:chOff x="2987824" y="2924944"/>
            <a:chExt cx="936104" cy="2160240"/>
          </a:xfrm>
        </p:grpSpPr>
        <p:sp>
          <p:nvSpPr>
            <p:cNvPr id="7" name="Ellipse 6"/>
            <p:cNvSpPr/>
            <p:nvPr/>
          </p:nvSpPr>
          <p:spPr>
            <a:xfrm>
              <a:off x="2987824" y="2924944"/>
              <a:ext cx="936104" cy="21602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a:stCxn id="7" idx="4"/>
              <a:endCxn id="7" idx="0"/>
            </p:cNvCxnSpPr>
            <p:nvPr/>
          </p:nvCxnSpPr>
          <p:spPr>
            <a:xfrm flipV="1">
              <a:off x="3455876" y="2924944"/>
              <a:ext cx="0" cy="216024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6" name="Graphique 15"/>
          <p:cNvGraphicFramePr/>
          <p:nvPr/>
        </p:nvGraphicFramePr>
        <p:xfrm>
          <a:off x="467544" y="1916832"/>
          <a:ext cx="8289945" cy="41978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Évaluation des performances de détection</a:t>
            </a:r>
            <a:endParaRPr lang="fr-FR" dirty="0"/>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44</a:t>
            </a:fld>
            <a:endParaRPr lang="fr-FR"/>
          </a:p>
        </p:txBody>
      </p:sp>
      <p:sp>
        <p:nvSpPr>
          <p:cNvPr id="3" name="Espace réservé du contenu 2"/>
          <p:cNvSpPr>
            <a:spLocks noGrp="1"/>
          </p:cNvSpPr>
          <p:nvPr>
            <p:ph sz="quarter" idx="1"/>
          </p:nvPr>
        </p:nvSpPr>
        <p:spPr/>
        <p:txBody>
          <a:bodyPr/>
          <a:lstStyle/>
          <a:p>
            <a:r>
              <a:rPr lang="fr-FR" dirty="0" smtClean="0"/>
              <a:t>Évaluation sur le poumon – Analyse JAFROC</a:t>
            </a:r>
          </a:p>
          <a:p>
            <a:endParaRPr lang="fr-FR" dirty="0"/>
          </a:p>
        </p:txBody>
      </p:sp>
      <p:pic>
        <p:nvPicPr>
          <p:cNvPr id="128002" name="Picture 2"/>
          <p:cNvPicPr>
            <a:picLocks noChangeAspect="1" noChangeArrowheads="1"/>
          </p:cNvPicPr>
          <p:nvPr/>
        </p:nvPicPr>
        <p:blipFill>
          <a:blip r:embed="rId3" cstate="print"/>
          <a:srcRect/>
          <a:stretch>
            <a:fillRect/>
          </a:stretch>
        </p:blipFill>
        <p:spPr bwMode="auto">
          <a:xfrm>
            <a:off x="755576" y="1988840"/>
            <a:ext cx="7134043" cy="3922762"/>
          </a:xfrm>
          <a:prstGeom prst="rect">
            <a:avLst/>
          </a:prstGeom>
          <a:noFill/>
          <a:ln w="9525">
            <a:noFill/>
            <a:miter lim="800000"/>
            <a:headEnd/>
            <a:tailEnd/>
          </a:ln>
        </p:spPr>
      </p:pic>
      <p:sp>
        <p:nvSpPr>
          <p:cNvPr id="8" name="ZoneTexte 7"/>
          <p:cNvSpPr txBox="1"/>
          <p:nvPr/>
        </p:nvSpPr>
        <p:spPr>
          <a:xfrm>
            <a:off x="1835696" y="5569495"/>
            <a:ext cx="5904656" cy="307777"/>
          </a:xfrm>
          <a:prstGeom prst="rect">
            <a:avLst/>
          </a:prstGeom>
          <a:solidFill>
            <a:schemeClr val="bg1"/>
          </a:solidFill>
        </p:spPr>
        <p:txBody>
          <a:bodyPr wrap="square" rtlCol="0">
            <a:spAutoFit/>
          </a:bodyPr>
          <a:lstStyle/>
          <a:p>
            <a:pPr>
              <a:spcBef>
                <a:spcPts val="600"/>
              </a:spcBef>
            </a:pPr>
            <a:r>
              <a:rPr lang="fr-FR" sz="1400" dirty="0" smtClean="0"/>
              <a:t>Statique                  Post-</a:t>
            </a:r>
            <a:r>
              <a:rPr lang="fr-FR" sz="1400" dirty="0" err="1" smtClean="0"/>
              <a:t>recon</a:t>
            </a:r>
            <a:r>
              <a:rPr lang="fr-FR" sz="1400" dirty="0" smtClean="0"/>
              <a:t>.           Pendant </a:t>
            </a:r>
            <a:r>
              <a:rPr lang="fr-FR" sz="1400" dirty="0" err="1" smtClean="0"/>
              <a:t>recon</a:t>
            </a:r>
            <a:r>
              <a:rPr lang="fr-FR" sz="1400" dirty="0" smtClean="0"/>
              <a:t>.          Non Corrigé</a:t>
            </a:r>
          </a:p>
        </p:txBody>
      </p:sp>
      <p:sp>
        <p:nvSpPr>
          <p:cNvPr id="6" name="Ellipse 5"/>
          <p:cNvSpPr/>
          <p:nvPr/>
        </p:nvSpPr>
        <p:spPr>
          <a:xfrm>
            <a:off x="3281107" y="4005064"/>
            <a:ext cx="2880320" cy="21602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1840947" y="3501008"/>
            <a:ext cx="936104" cy="21602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Évaluation des performances de détection</a:t>
            </a:r>
            <a:endParaRPr lang="fr-FR" dirty="0"/>
          </a:p>
        </p:txBody>
      </p:sp>
      <p:sp>
        <p:nvSpPr>
          <p:cNvPr id="13" name="Espace réservé du numéro de diapositive 12"/>
          <p:cNvSpPr>
            <a:spLocks noGrp="1"/>
          </p:cNvSpPr>
          <p:nvPr>
            <p:ph type="sldNum" sz="quarter" idx="12"/>
          </p:nvPr>
        </p:nvSpPr>
        <p:spPr/>
        <p:txBody>
          <a:bodyPr/>
          <a:lstStyle/>
          <a:p>
            <a:fld id="{C150C456-2263-429F-8B62-665CEC5784CF}" type="slidenum">
              <a:rPr lang="fr-FR" smtClean="0"/>
              <a:pPr/>
              <a:t>45</a:t>
            </a:fld>
            <a:endParaRPr lang="fr-FR"/>
          </a:p>
        </p:txBody>
      </p:sp>
      <p:sp>
        <p:nvSpPr>
          <p:cNvPr id="3" name="Espace réservé du contenu 2"/>
          <p:cNvSpPr>
            <a:spLocks noGrp="1"/>
          </p:cNvSpPr>
          <p:nvPr>
            <p:ph sz="quarter" idx="1"/>
          </p:nvPr>
        </p:nvSpPr>
        <p:spPr/>
        <p:txBody>
          <a:bodyPr/>
          <a:lstStyle/>
          <a:p>
            <a:r>
              <a:rPr lang="fr-FR" dirty="0" smtClean="0"/>
              <a:t>Évaluation sur le foie – Courbe Free-ROC</a:t>
            </a:r>
            <a:endParaRPr lang="fr-FR" dirty="0"/>
          </a:p>
        </p:txBody>
      </p:sp>
      <p:grpSp>
        <p:nvGrpSpPr>
          <p:cNvPr id="4" name="Groupe 12"/>
          <p:cNvGrpSpPr/>
          <p:nvPr/>
        </p:nvGrpSpPr>
        <p:grpSpPr>
          <a:xfrm>
            <a:off x="2411760" y="2636912"/>
            <a:ext cx="936104" cy="2160240"/>
            <a:chOff x="2987824" y="2924944"/>
            <a:chExt cx="936104" cy="2160240"/>
          </a:xfrm>
        </p:grpSpPr>
        <p:sp>
          <p:nvSpPr>
            <p:cNvPr id="7" name="Ellipse 6"/>
            <p:cNvSpPr/>
            <p:nvPr/>
          </p:nvSpPr>
          <p:spPr>
            <a:xfrm>
              <a:off x="2987824" y="2924944"/>
              <a:ext cx="936104" cy="216024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a:stCxn id="7" idx="4"/>
              <a:endCxn id="7" idx="0"/>
            </p:cNvCxnSpPr>
            <p:nvPr/>
          </p:nvCxnSpPr>
          <p:spPr>
            <a:xfrm flipV="1">
              <a:off x="3455876" y="2924944"/>
              <a:ext cx="0" cy="216024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9" name="Graphique 18"/>
          <p:cNvGraphicFramePr/>
          <p:nvPr/>
        </p:nvGraphicFramePr>
        <p:xfrm>
          <a:off x="467544" y="2057400"/>
          <a:ext cx="8352928" cy="40358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print"/>
          <a:srcRect/>
          <a:stretch>
            <a:fillRect/>
          </a:stretch>
        </p:blipFill>
        <p:spPr bwMode="auto">
          <a:xfrm>
            <a:off x="755576" y="1916832"/>
            <a:ext cx="7056784" cy="3876797"/>
          </a:xfrm>
          <a:prstGeom prst="rect">
            <a:avLst/>
          </a:prstGeom>
          <a:noFill/>
          <a:ln w="9525">
            <a:noFill/>
            <a:miter lim="800000"/>
            <a:headEnd/>
            <a:tailEnd/>
          </a:ln>
        </p:spPr>
      </p:pic>
      <p:sp>
        <p:nvSpPr>
          <p:cNvPr id="2" name="Titre 1"/>
          <p:cNvSpPr>
            <a:spLocks noGrp="1"/>
          </p:cNvSpPr>
          <p:nvPr>
            <p:ph type="title"/>
          </p:nvPr>
        </p:nvSpPr>
        <p:spPr/>
        <p:txBody>
          <a:bodyPr>
            <a:normAutofit fontScale="90000"/>
          </a:bodyPr>
          <a:lstStyle/>
          <a:p>
            <a:r>
              <a:rPr lang="fr-FR" dirty="0" smtClean="0"/>
              <a:t>Évaluation des performances de détection</a:t>
            </a:r>
            <a:endParaRPr lang="fr-FR" dirty="0"/>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46</a:t>
            </a:fld>
            <a:endParaRPr lang="fr-FR"/>
          </a:p>
        </p:txBody>
      </p:sp>
      <p:sp>
        <p:nvSpPr>
          <p:cNvPr id="3" name="Espace réservé du contenu 2"/>
          <p:cNvSpPr>
            <a:spLocks noGrp="1"/>
          </p:cNvSpPr>
          <p:nvPr>
            <p:ph sz="quarter" idx="1"/>
          </p:nvPr>
        </p:nvSpPr>
        <p:spPr/>
        <p:txBody>
          <a:bodyPr/>
          <a:lstStyle/>
          <a:p>
            <a:r>
              <a:rPr lang="fr-FR" dirty="0" smtClean="0"/>
              <a:t>Évaluation sur le foie – Analyse JAFROC</a:t>
            </a:r>
          </a:p>
          <a:p>
            <a:endParaRPr lang="fr-FR" dirty="0"/>
          </a:p>
        </p:txBody>
      </p:sp>
      <p:sp>
        <p:nvSpPr>
          <p:cNvPr id="8" name="ZoneTexte 7"/>
          <p:cNvSpPr txBox="1"/>
          <p:nvPr/>
        </p:nvSpPr>
        <p:spPr>
          <a:xfrm>
            <a:off x="1763688" y="5497487"/>
            <a:ext cx="6048672" cy="307777"/>
          </a:xfrm>
          <a:prstGeom prst="rect">
            <a:avLst/>
          </a:prstGeom>
          <a:solidFill>
            <a:schemeClr val="bg1"/>
          </a:solidFill>
        </p:spPr>
        <p:txBody>
          <a:bodyPr wrap="square" rtlCol="0">
            <a:spAutoFit/>
          </a:bodyPr>
          <a:lstStyle/>
          <a:p>
            <a:pPr>
              <a:spcBef>
                <a:spcPts val="600"/>
              </a:spcBef>
            </a:pPr>
            <a:r>
              <a:rPr lang="fr-FR" sz="1400" dirty="0" smtClean="0"/>
              <a:t>  Statique                 Non Corrigé            Post-</a:t>
            </a:r>
            <a:r>
              <a:rPr lang="fr-FR" sz="1400" dirty="0" err="1" smtClean="0"/>
              <a:t>recon</a:t>
            </a:r>
            <a:r>
              <a:rPr lang="fr-FR" sz="1400" dirty="0" smtClean="0"/>
              <a:t>.        </a:t>
            </a:r>
            <a:r>
              <a:rPr lang="fr-FR" sz="1400" dirty="0" smtClean="0"/>
              <a:t>  Pendant </a:t>
            </a:r>
            <a:r>
              <a:rPr lang="fr-FR" sz="1400" dirty="0" err="1" smtClean="0"/>
              <a:t>recon</a:t>
            </a:r>
            <a:r>
              <a:rPr lang="fr-FR" sz="1400" dirty="0" smtClean="0"/>
              <a:t>.        </a:t>
            </a:r>
          </a:p>
        </p:txBody>
      </p:sp>
      <p:sp>
        <p:nvSpPr>
          <p:cNvPr id="5" name="Ellipse 4"/>
          <p:cNvSpPr/>
          <p:nvPr/>
        </p:nvSpPr>
        <p:spPr>
          <a:xfrm>
            <a:off x="1619672" y="2276872"/>
            <a:ext cx="1296144" cy="3744416"/>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843808" y="4005064"/>
            <a:ext cx="5112568" cy="2304256"/>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47</a:t>
            </a:fld>
            <a:endParaRPr lang="fr-FR"/>
          </a:p>
        </p:txBody>
      </p:sp>
      <p:sp>
        <p:nvSpPr>
          <p:cNvPr id="3" name="Espace réservé du contenu 2"/>
          <p:cNvSpPr>
            <a:spLocks noGrp="1"/>
          </p:cNvSpPr>
          <p:nvPr>
            <p:ph sz="quarter" idx="1"/>
          </p:nvPr>
        </p:nvSpPr>
        <p:spPr/>
        <p:txBody>
          <a:bodyPr>
            <a:normAutofit/>
          </a:bodyPr>
          <a:lstStyle/>
          <a:p>
            <a:r>
              <a:rPr lang="fr-FR" dirty="0" smtClean="0">
                <a:solidFill>
                  <a:schemeClr val="bg1">
                    <a:lumMod val="85000"/>
                  </a:schemeClr>
                </a:solidFill>
              </a:rPr>
              <a:t>Contexte</a:t>
            </a:r>
          </a:p>
          <a:p>
            <a:r>
              <a:rPr lang="fr-FR" dirty="0" smtClean="0">
                <a:solidFill>
                  <a:schemeClr val="bg1">
                    <a:lumMod val="85000"/>
                  </a:schemeClr>
                </a:solidFill>
              </a:rPr>
              <a:t>Présentation de notre approche</a:t>
            </a:r>
          </a:p>
          <a:p>
            <a:r>
              <a:rPr lang="fr-FR" dirty="0" smtClean="0">
                <a:solidFill>
                  <a:schemeClr val="bg1">
                    <a:lumMod val="85000"/>
                  </a:schemeClr>
                </a:solidFill>
              </a:rPr>
              <a:t>Travail réalisé</a:t>
            </a:r>
          </a:p>
          <a:p>
            <a:r>
              <a:rPr lang="fr-FR" dirty="0" smtClean="0">
                <a:solidFill>
                  <a:schemeClr val="bg1">
                    <a:lumMod val="85000"/>
                  </a:schemeClr>
                </a:solidFill>
              </a:rPr>
              <a:t>Résultats</a:t>
            </a:r>
          </a:p>
          <a:p>
            <a:r>
              <a:rPr lang="fr-FR" dirty="0" smtClean="0"/>
              <a:t>Conclusion et perspectives</a:t>
            </a:r>
          </a:p>
          <a:p>
            <a:pPr lvl="1"/>
            <a:r>
              <a:rPr lang="fr-FR" dirty="0" smtClean="0"/>
              <a:t>Synthèses et limites de l’étude</a:t>
            </a:r>
          </a:p>
          <a:p>
            <a:pPr lvl="1"/>
            <a:r>
              <a:rPr lang="fr-FR" dirty="0" smtClean="0"/>
              <a:t>Perspectives</a:t>
            </a:r>
          </a:p>
          <a:p>
            <a:pPr lvl="1"/>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et limites de l’étude</a:t>
            </a:r>
            <a:endParaRPr lang="fr-FR" dirty="0"/>
          </a:p>
        </p:txBody>
      </p:sp>
      <p:sp>
        <p:nvSpPr>
          <p:cNvPr id="4" name="Espace réservé du numéro de diapositive 3"/>
          <p:cNvSpPr>
            <a:spLocks noGrp="1"/>
          </p:cNvSpPr>
          <p:nvPr>
            <p:ph type="sldNum" sz="quarter" idx="12"/>
          </p:nvPr>
        </p:nvSpPr>
        <p:spPr/>
        <p:txBody>
          <a:bodyPr/>
          <a:lstStyle/>
          <a:p>
            <a:fld id="{C150C456-2263-429F-8B62-665CEC5784CF}" type="slidenum">
              <a:rPr lang="fr-FR" smtClean="0"/>
              <a:pPr/>
              <a:t>48</a:t>
            </a:fld>
            <a:endParaRPr lang="fr-FR"/>
          </a:p>
        </p:txBody>
      </p:sp>
      <p:sp>
        <p:nvSpPr>
          <p:cNvPr id="3" name="Espace réservé du contenu 2"/>
          <p:cNvSpPr>
            <a:spLocks noGrp="1"/>
          </p:cNvSpPr>
          <p:nvPr>
            <p:ph sz="quarter" idx="1"/>
          </p:nvPr>
        </p:nvSpPr>
        <p:spPr/>
        <p:txBody>
          <a:bodyPr>
            <a:normAutofit fontScale="85000" lnSpcReduction="10000"/>
          </a:bodyPr>
          <a:lstStyle/>
          <a:p>
            <a:r>
              <a:rPr lang="fr-FR" b="1" dirty="0" smtClean="0"/>
              <a:t>La correction du mouvement apporte réellement une amélioration de la détection.</a:t>
            </a:r>
          </a:p>
          <a:p>
            <a:r>
              <a:rPr lang="fr-FR" dirty="0" smtClean="0"/>
              <a:t>Les deux méthodes n’offrent pas le même niveau d’amélioration : la correction post-reconstruction apporte des résultats supérieurs à la correction pendant la reconstruction.</a:t>
            </a:r>
          </a:p>
          <a:p>
            <a:pPr>
              <a:buNone/>
            </a:pPr>
            <a:endParaRPr lang="fr-FR" dirty="0" smtClean="0"/>
          </a:p>
          <a:p>
            <a:r>
              <a:rPr lang="fr-FR" dirty="0" smtClean="0"/>
              <a:t>Correction post-reconstruction : il est difficile de </a:t>
            </a:r>
            <a:r>
              <a:rPr lang="fr-FR" dirty="0" err="1" smtClean="0"/>
              <a:t>décorréler</a:t>
            </a:r>
            <a:r>
              <a:rPr lang="fr-FR" dirty="0" smtClean="0"/>
              <a:t> l’amélioration de performance liée à la régularisation et celle liée à la correction.</a:t>
            </a:r>
          </a:p>
          <a:p>
            <a:r>
              <a:rPr lang="fr-FR" dirty="0" smtClean="0"/>
              <a:t>Correction pré-reconstruction : de meilleures performances dans les tests quantitatifs de la littérature que sur la détectabilité.</a:t>
            </a:r>
            <a:br>
              <a:rPr lang="fr-FR" dirty="0" smtClean="0"/>
            </a:br>
            <a:endParaRPr lang="fr-FR" dirty="0" smtClean="0"/>
          </a:p>
          <a:p>
            <a:r>
              <a:rPr lang="fr-FR" dirty="0" smtClean="0"/>
              <a:t>Le manque de temps a limité la taille de la base de données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Perspectives</a:t>
            </a:r>
            <a:endParaRPr lang="fr-FR" dirty="0"/>
          </a:p>
        </p:txBody>
      </p:sp>
      <p:sp>
        <p:nvSpPr>
          <p:cNvPr id="3" name="Espace réservé du numéro de diapositive 2"/>
          <p:cNvSpPr>
            <a:spLocks noGrp="1"/>
          </p:cNvSpPr>
          <p:nvPr>
            <p:ph type="sldNum" sz="quarter" idx="12"/>
          </p:nvPr>
        </p:nvSpPr>
        <p:spPr/>
        <p:txBody>
          <a:bodyPr/>
          <a:lstStyle/>
          <a:p>
            <a:fld id="{C150C456-2263-429F-8B62-665CEC5784CF}" type="slidenum">
              <a:rPr lang="fr-FR" smtClean="0"/>
              <a:pPr/>
              <a:t>49</a:t>
            </a:fld>
            <a:endParaRPr lang="fr-FR"/>
          </a:p>
        </p:txBody>
      </p:sp>
      <p:sp>
        <p:nvSpPr>
          <p:cNvPr id="4" name="Espace réservé du contenu 3"/>
          <p:cNvSpPr>
            <a:spLocks noGrp="1"/>
          </p:cNvSpPr>
          <p:nvPr>
            <p:ph sz="quarter" idx="1"/>
          </p:nvPr>
        </p:nvSpPr>
        <p:spPr/>
        <p:txBody>
          <a:bodyPr/>
          <a:lstStyle/>
          <a:p>
            <a:r>
              <a:rPr lang="fr-FR" sz="2400" dirty="0" smtClean="0"/>
              <a:t>Utiliser plus de données pour améliorer la robustesse, la granularité du résultat, et permettre d’avoir une estimation de l’erreur</a:t>
            </a:r>
          </a:p>
          <a:p>
            <a:r>
              <a:rPr lang="fr-FR" sz="2400" dirty="0" smtClean="0"/>
              <a:t>Réaliser une étude paramétrique plus exhaustive en prenant mieux en compte les interactions entre les paramètres</a:t>
            </a:r>
          </a:p>
          <a:p>
            <a:r>
              <a:rPr lang="fr-FR" sz="2400" dirty="0" smtClean="0"/>
              <a:t>Valider cette approche avec d’autres DAO, … introduisant des caractéristiques nouvelles, des post-traitements plus sophistiqués</a:t>
            </a:r>
          </a:p>
          <a:p>
            <a:r>
              <a:rPr lang="fr-FR" sz="2400" dirty="0" smtClean="0"/>
              <a:t>Vérifier l’influence du choix du système de DAO dans les résultats</a:t>
            </a:r>
          </a:p>
          <a:p>
            <a:r>
              <a:rPr lang="fr-FR" sz="2400" b="1" dirty="0" smtClean="0"/>
              <a:t>Valider le système de DAO à l’aide de praticiens</a:t>
            </a: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 de l’imagerie TEP au 18FDG</a:t>
            </a:r>
            <a:endParaRPr lang="fr-FR" dirty="0"/>
          </a:p>
        </p:txBody>
      </p:sp>
      <p:sp>
        <p:nvSpPr>
          <p:cNvPr id="5" name="Espace réservé du numéro de diapositive 4"/>
          <p:cNvSpPr>
            <a:spLocks noGrp="1"/>
          </p:cNvSpPr>
          <p:nvPr>
            <p:ph type="sldNum" sz="quarter" idx="12"/>
          </p:nvPr>
        </p:nvSpPr>
        <p:spPr>
          <a:xfrm>
            <a:off x="648213" y="6381328"/>
            <a:ext cx="1981200" cy="365760"/>
          </a:xfrm>
        </p:spPr>
        <p:txBody>
          <a:bodyPr/>
          <a:lstStyle/>
          <a:p>
            <a:fld id="{C150C456-2263-429F-8B62-665CEC5784CF}" type="slidenum">
              <a:rPr lang="fr-FR" smtClean="0"/>
              <a:pPr/>
              <a:t>5</a:t>
            </a:fld>
            <a:endParaRPr lang="fr-FR" dirty="0"/>
          </a:p>
        </p:txBody>
      </p:sp>
      <p:pic>
        <p:nvPicPr>
          <p:cNvPr id="7" name="Espace réservé du contenu 6" descr="schemaTEP.png"/>
          <p:cNvPicPr>
            <a:picLocks noGrp="1" noChangeAspect="1"/>
          </p:cNvPicPr>
          <p:nvPr>
            <p:ph sz="quarter" idx="1"/>
          </p:nvPr>
        </p:nvPicPr>
        <p:blipFill>
          <a:blip r:embed="rId3" cstate="print"/>
          <a:stretch>
            <a:fillRect/>
          </a:stretch>
        </p:blipFill>
        <p:spPr>
          <a:xfrm>
            <a:off x="1547664" y="3789040"/>
            <a:ext cx="7531170" cy="2520280"/>
          </a:xfrm>
        </p:spPr>
      </p:pic>
      <p:sp>
        <p:nvSpPr>
          <p:cNvPr id="8" name="Espace réservé du contenu 7"/>
          <p:cNvSpPr>
            <a:spLocks noGrp="1"/>
          </p:cNvSpPr>
          <p:nvPr>
            <p:ph sz="quarter" idx="2"/>
          </p:nvPr>
        </p:nvSpPr>
        <p:spPr>
          <a:xfrm>
            <a:off x="467544" y="1124744"/>
            <a:ext cx="8136904" cy="2952328"/>
          </a:xfrm>
        </p:spPr>
        <p:txBody>
          <a:bodyPr>
            <a:normAutofit/>
          </a:bodyPr>
          <a:lstStyle/>
          <a:p>
            <a:pPr marL="514350" indent="-514350" algn="just">
              <a:buSzPct val="100000"/>
              <a:buFont typeface="+mj-lt"/>
              <a:buAutoNum type="alphaLcParenR"/>
            </a:pPr>
            <a:r>
              <a:rPr lang="fr-FR" sz="2000" dirty="0" smtClean="0"/>
              <a:t>Ajout d’un atome de Fluor radioactif 18F à une molécule de glucose pour former du 18FDG</a:t>
            </a:r>
          </a:p>
          <a:p>
            <a:pPr marL="514350" indent="-514350" algn="just">
              <a:buSzPct val="100000"/>
              <a:buFont typeface="+mj-lt"/>
              <a:buAutoNum type="alphaLcParenR"/>
            </a:pPr>
            <a:r>
              <a:rPr lang="fr-FR" sz="2000" dirty="0" smtClean="0"/>
              <a:t>Injection de ce traceur</a:t>
            </a:r>
          </a:p>
          <a:p>
            <a:pPr marL="514350" indent="-514350" algn="just">
              <a:buSzPct val="100000"/>
              <a:buFont typeface="+mj-lt"/>
              <a:buAutoNum type="alphaLcParenR"/>
            </a:pPr>
            <a:r>
              <a:rPr lang="fr-FR" sz="2000" dirty="0" smtClean="0"/>
              <a:t>Désintégration de l’atome radioactif et émission d’un positon. Annihilation de ce positon et émission de deux photons (rayonnement </a:t>
            </a:r>
            <a:r>
              <a:rPr lang="el-GR" sz="2000" dirty="0" smtClean="0"/>
              <a:t>γ</a:t>
            </a:r>
            <a:r>
              <a:rPr lang="fr-FR" sz="2000" dirty="0" smtClean="0"/>
              <a:t> à 511 </a:t>
            </a:r>
            <a:r>
              <a:rPr lang="fr-FR" sz="2000" dirty="0" err="1" smtClean="0"/>
              <a:t>KeV</a:t>
            </a:r>
            <a:r>
              <a:rPr lang="fr-FR" sz="2000" dirty="0" smtClean="0"/>
              <a:t>) à 180°. Détection dans la couronne</a:t>
            </a:r>
          </a:p>
          <a:p>
            <a:pPr marL="514350" indent="-514350" algn="just">
              <a:buSzPct val="100000"/>
              <a:buFont typeface="+mj-lt"/>
              <a:buAutoNum type="alphaLcParenR"/>
            </a:pPr>
            <a:r>
              <a:rPr lang="fr-FR" sz="2000" dirty="0" smtClean="0"/>
              <a:t>Stockage des données brutes : « Ligne de Réponse »  (LDR)</a:t>
            </a:r>
          </a:p>
          <a:p>
            <a:pPr marL="514350" indent="-514350" algn="just">
              <a:buSzPct val="100000"/>
              <a:buFont typeface="+mj-lt"/>
              <a:buAutoNum type="alphaLcParenR"/>
            </a:pPr>
            <a:r>
              <a:rPr lang="fr-FR" sz="2000" dirty="0" smtClean="0"/>
              <a:t>Reconstruction de l’image finale</a:t>
            </a:r>
            <a:endParaRPr lang="fr-FR" sz="2000" dirty="0"/>
          </a:p>
        </p:txBody>
      </p:sp>
      <p:sp>
        <p:nvSpPr>
          <p:cNvPr id="14" name="Ellipse 13"/>
          <p:cNvSpPr/>
          <p:nvPr/>
        </p:nvSpPr>
        <p:spPr>
          <a:xfrm>
            <a:off x="2627784" y="5877272"/>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83568" y="5877272"/>
            <a:ext cx="7200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a:t>
            </a:r>
            <a:endParaRPr lang="fr-FR" dirty="0">
              <a:solidFill>
                <a:schemeClr val="tx1"/>
              </a:solidFill>
            </a:endParaRPr>
          </a:p>
        </p:txBody>
      </p:sp>
      <p:sp>
        <p:nvSpPr>
          <p:cNvPr id="11" name="Rectangle 10"/>
          <p:cNvSpPr/>
          <p:nvPr/>
        </p:nvSpPr>
        <p:spPr>
          <a:xfrm>
            <a:off x="2627784" y="5877272"/>
            <a:ext cx="7200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b)</a:t>
            </a:r>
            <a:endParaRPr lang="fr-FR" dirty="0">
              <a:solidFill>
                <a:schemeClr val="tx1"/>
              </a:solidFill>
            </a:endParaRPr>
          </a:p>
        </p:txBody>
      </p:sp>
      <p:sp>
        <p:nvSpPr>
          <p:cNvPr id="16" name="Rectangle 15"/>
          <p:cNvSpPr/>
          <p:nvPr/>
        </p:nvSpPr>
        <p:spPr>
          <a:xfrm>
            <a:off x="4972249" y="6093942"/>
            <a:ext cx="21602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888810" y="5922170"/>
            <a:ext cx="405279" cy="216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t>
            </a:r>
            <a:endParaRPr lang="fr-FR" dirty="0">
              <a:solidFill>
                <a:schemeClr val="tx1"/>
              </a:solidFill>
            </a:endParaRPr>
          </a:p>
        </p:txBody>
      </p:sp>
      <p:sp>
        <p:nvSpPr>
          <p:cNvPr id="17" name="Rectangle 16"/>
          <p:cNvSpPr/>
          <p:nvPr/>
        </p:nvSpPr>
        <p:spPr>
          <a:xfrm>
            <a:off x="6516216" y="5923733"/>
            <a:ext cx="408238" cy="313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a:t>
            </a:r>
            <a:endParaRPr lang="fr-FR" dirty="0">
              <a:solidFill>
                <a:schemeClr val="tx1"/>
              </a:solidFill>
            </a:endParaRPr>
          </a:p>
        </p:txBody>
      </p:sp>
      <p:pic>
        <p:nvPicPr>
          <p:cNvPr id="19" name="Picture 11" descr="nuc med"/>
          <p:cNvPicPr>
            <a:picLocks noChangeAspect="1" noChangeArrowheads="1" noCrop="1"/>
          </p:cNvPicPr>
          <p:nvPr/>
        </p:nvPicPr>
        <p:blipFill>
          <a:blip r:embed="rId4" cstate="print"/>
          <a:srcRect/>
          <a:stretch>
            <a:fillRect/>
          </a:stretch>
        </p:blipFill>
        <p:spPr bwMode="auto">
          <a:xfrm>
            <a:off x="7308304" y="3645024"/>
            <a:ext cx="1656184" cy="2657598"/>
          </a:xfrm>
          <a:prstGeom prst="rect">
            <a:avLst/>
          </a:prstGeom>
          <a:noFill/>
          <a:ln w="9525">
            <a:noFill/>
            <a:miter lim="800000"/>
            <a:headEnd/>
            <a:tailEnd/>
          </a:ln>
        </p:spPr>
      </p:pic>
      <p:sp>
        <p:nvSpPr>
          <p:cNvPr id="18" name="Rectangle 17"/>
          <p:cNvSpPr/>
          <p:nvPr/>
        </p:nvSpPr>
        <p:spPr>
          <a:xfrm>
            <a:off x="8660330" y="5923732"/>
            <a:ext cx="408238" cy="313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a:t>
            </a:r>
            <a:endParaRPr lang="fr-FR" dirty="0">
              <a:solidFill>
                <a:schemeClr val="tx1"/>
              </a:solidFill>
            </a:endParaRPr>
          </a:p>
        </p:txBody>
      </p:sp>
      <p:pic>
        <p:nvPicPr>
          <p:cNvPr id="20" name="Picture 25" descr="fdg_molécul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7504" y="4725144"/>
            <a:ext cx="1765547" cy="788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a:t>
            </a:r>
            <a:endParaRPr lang="fr-FR" dirty="0"/>
          </a:p>
        </p:txBody>
      </p:sp>
      <p:sp>
        <p:nvSpPr>
          <p:cNvPr id="3" name="Espace réservé du numéro de diapositive 2"/>
          <p:cNvSpPr>
            <a:spLocks noGrp="1"/>
          </p:cNvSpPr>
          <p:nvPr>
            <p:ph type="sldNum" sz="quarter" idx="12"/>
          </p:nvPr>
        </p:nvSpPr>
        <p:spPr/>
        <p:txBody>
          <a:bodyPr/>
          <a:lstStyle/>
          <a:p>
            <a:fld id="{C150C456-2263-429F-8B62-665CEC5784CF}" type="slidenum">
              <a:rPr lang="fr-FR" smtClean="0"/>
              <a:pPr/>
              <a:t>50</a:t>
            </a:fld>
            <a:endParaRPr lang="fr-FR"/>
          </a:p>
        </p:txBody>
      </p:sp>
      <p:sp>
        <p:nvSpPr>
          <p:cNvPr id="4" name="Espace réservé du contenu 3"/>
          <p:cNvSpPr>
            <a:spLocks noGrp="1"/>
          </p:cNvSpPr>
          <p:nvPr>
            <p:ph sz="quarter" idx="1"/>
          </p:nvPr>
        </p:nvSpPr>
        <p:spPr>
          <a:xfrm>
            <a:off x="457200" y="2348880"/>
            <a:ext cx="8229600" cy="3808080"/>
          </a:xfrm>
        </p:spPr>
        <p:txBody>
          <a:bodyPr/>
          <a:lstStyle/>
          <a:p>
            <a:pPr algn="ctr">
              <a:buNone/>
            </a:pPr>
            <a:r>
              <a:rPr lang="fr-FR" sz="16600" dirty="0" smtClean="0"/>
              <a:t>?</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6" name="Espace réservé du numéro de diapositive 5"/>
          <p:cNvSpPr>
            <a:spLocks noGrp="1"/>
          </p:cNvSpPr>
          <p:nvPr>
            <p:ph type="sldNum" sz="quarter" idx="12"/>
          </p:nvPr>
        </p:nvSpPr>
        <p:spPr/>
        <p:txBody>
          <a:bodyPr/>
          <a:lstStyle/>
          <a:p>
            <a:fld id="{C150C456-2263-429F-8B62-665CEC5784CF}" type="slidenum">
              <a:rPr lang="fr-FR" smtClean="0"/>
              <a:pPr/>
              <a:t>51</a:t>
            </a:fld>
            <a:endParaRPr lang="fr-FR"/>
          </a:p>
        </p:txBody>
      </p:sp>
      <p:sp>
        <p:nvSpPr>
          <p:cNvPr id="3" name="Espace réservé du contenu 2"/>
          <p:cNvSpPr>
            <a:spLocks noGrp="1"/>
          </p:cNvSpPr>
          <p:nvPr>
            <p:ph sz="quarter" idx="1"/>
          </p:nvPr>
        </p:nvSpPr>
        <p:spPr/>
        <p:txBody>
          <a:bodyPr>
            <a:normAutofit/>
          </a:bodyPr>
          <a:lstStyle/>
          <a:p>
            <a:r>
              <a:rPr lang="fr-FR" dirty="0" smtClean="0"/>
              <a:t>Thèse CIFRE :</a:t>
            </a:r>
          </a:p>
          <a:p>
            <a:pPr lvl="1"/>
            <a:r>
              <a:rPr lang="fr-FR" dirty="0" smtClean="0"/>
              <a:t>Philips </a:t>
            </a:r>
            <a:r>
              <a:rPr lang="fr-FR" dirty="0" err="1" smtClean="0"/>
              <a:t>Healthcare</a:t>
            </a:r>
            <a:r>
              <a:rPr lang="fr-FR" dirty="0" smtClean="0"/>
              <a:t> France</a:t>
            </a:r>
          </a:p>
          <a:p>
            <a:pPr lvl="1"/>
            <a:endParaRPr lang="fr-FR" dirty="0" smtClean="0"/>
          </a:p>
          <a:p>
            <a:pPr lvl="1"/>
            <a:endParaRPr lang="fr-FR" dirty="0" smtClean="0"/>
          </a:p>
          <a:p>
            <a:r>
              <a:rPr lang="fr-FR" dirty="0" smtClean="0"/>
              <a:t>Laboratoire CREATIS</a:t>
            </a:r>
          </a:p>
          <a:p>
            <a:pPr lvl="1"/>
            <a:r>
              <a:rPr lang="fr-FR" dirty="0" smtClean="0"/>
              <a:t>Équipe Images et Modèles</a:t>
            </a:r>
          </a:p>
          <a:p>
            <a:endParaRPr lang="fr-FR" dirty="0" smtClean="0"/>
          </a:p>
          <a:p>
            <a:r>
              <a:rPr lang="fr-FR" dirty="0" smtClean="0"/>
              <a:t>Ecole doctorale EEA</a:t>
            </a:r>
          </a:p>
          <a:p>
            <a:pPr lvl="1"/>
            <a:r>
              <a:rPr lang="fr-FR" dirty="0" smtClean="0"/>
              <a:t>Spécialité Images et Systèmes</a:t>
            </a:r>
          </a:p>
          <a:p>
            <a:pPr lvl="1"/>
            <a:endParaRPr lang="fr-FR" dirty="0" smtClean="0"/>
          </a:p>
          <a:p>
            <a:pPr lvl="1"/>
            <a:endParaRPr lang="fr-FR" dirty="0" smtClean="0"/>
          </a:p>
        </p:txBody>
      </p:sp>
      <p:pic>
        <p:nvPicPr>
          <p:cNvPr id="1026" name="Picture 2" descr="Y:\documentation\Thèse\rapportBiblio\pres_Images\PHILIPS.jpg"/>
          <p:cNvPicPr>
            <a:picLocks noChangeAspect="1" noChangeArrowheads="1"/>
          </p:cNvPicPr>
          <p:nvPr/>
        </p:nvPicPr>
        <p:blipFill>
          <a:blip r:embed="rId3" cstate="print"/>
          <a:srcRect/>
          <a:stretch>
            <a:fillRect/>
          </a:stretch>
        </p:blipFill>
        <p:spPr bwMode="auto">
          <a:xfrm>
            <a:off x="6516216" y="2060848"/>
            <a:ext cx="2268760" cy="416687"/>
          </a:xfrm>
          <a:prstGeom prst="rect">
            <a:avLst/>
          </a:prstGeom>
          <a:noFill/>
        </p:spPr>
      </p:pic>
      <p:pic>
        <p:nvPicPr>
          <p:cNvPr id="1027" name="Picture 3" descr="Y:\documentation\Thèse\rapportBiblio\pres_Images\Creatis.png"/>
          <p:cNvPicPr>
            <a:picLocks noChangeAspect="1" noChangeArrowheads="1"/>
          </p:cNvPicPr>
          <p:nvPr/>
        </p:nvPicPr>
        <p:blipFill>
          <a:blip r:embed="rId4" cstate="print"/>
          <a:srcRect/>
          <a:stretch>
            <a:fillRect/>
          </a:stretch>
        </p:blipFill>
        <p:spPr bwMode="auto">
          <a:xfrm>
            <a:off x="6588224" y="3717032"/>
            <a:ext cx="2016224" cy="618309"/>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A2700166-0310-4F7F-A87E-0C5A7E4EB774}" type="slidenum">
              <a:rPr lang="fr-FR"/>
              <a:pPr/>
              <a:t>52</a:t>
            </a:fld>
            <a:endParaRPr lang="fr-FR"/>
          </a:p>
        </p:txBody>
      </p:sp>
      <p:sp>
        <p:nvSpPr>
          <p:cNvPr id="41986" name="Rectangle 2"/>
          <p:cNvSpPr>
            <a:spLocks noGrp="1" noChangeArrowheads="1"/>
          </p:cNvSpPr>
          <p:nvPr>
            <p:ph type="title"/>
          </p:nvPr>
        </p:nvSpPr>
        <p:spPr/>
        <p:txBody>
          <a:bodyPr/>
          <a:lstStyle/>
          <a:p>
            <a:r>
              <a:rPr lang="fr-FR"/>
              <a:t>SVM : Support Vector Machines</a:t>
            </a:r>
          </a:p>
        </p:txBody>
      </p:sp>
      <p:sp>
        <p:nvSpPr>
          <p:cNvPr id="41987" name="Rectangle 3"/>
          <p:cNvSpPr>
            <a:spLocks noGrp="1" noChangeArrowheads="1"/>
          </p:cNvSpPr>
          <p:nvPr>
            <p:ph type="body" sz="half" idx="1"/>
          </p:nvPr>
        </p:nvSpPr>
        <p:spPr>
          <a:xfrm>
            <a:off x="900113" y="1827213"/>
            <a:ext cx="5040312" cy="4481512"/>
          </a:xfrm>
        </p:spPr>
        <p:txBody>
          <a:bodyPr/>
          <a:lstStyle/>
          <a:p>
            <a:pPr>
              <a:lnSpc>
                <a:spcPct val="80000"/>
              </a:lnSpc>
            </a:pPr>
            <a:r>
              <a:rPr lang="fr-FR" sz="2100"/>
              <a:t>Maximisation de la marge :</a:t>
            </a:r>
          </a:p>
          <a:p>
            <a:pPr lvl="1">
              <a:lnSpc>
                <a:spcPct val="80000"/>
              </a:lnSpc>
            </a:pPr>
            <a:r>
              <a:rPr lang="fr-FR" sz="1900"/>
              <a:t>Détermine l’hyperplan wx+b= 0 qui maximise la « marge », ie l’écart entre les classes</a:t>
            </a:r>
          </a:p>
          <a:p>
            <a:pPr>
              <a:lnSpc>
                <a:spcPct val="80000"/>
              </a:lnSpc>
            </a:pPr>
            <a:r>
              <a:rPr lang="fr-FR" sz="2100"/>
              <a:t>Utilisation des noyaux</a:t>
            </a:r>
          </a:p>
          <a:p>
            <a:pPr lvl="1">
              <a:lnSpc>
                <a:spcPct val="80000"/>
              </a:lnSpc>
            </a:pPr>
            <a:r>
              <a:rPr lang="fr-FR" sz="1900"/>
              <a:t>Résolution de la solution dans un espace de dimensions supérieures</a:t>
            </a:r>
          </a:p>
          <a:p>
            <a:pPr lvl="1">
              <a:lnSpc>
                <a:spcPct val="80000"/>
              </a:lnSpc>
            </a:pPr>
            <a:r>
              <a:rPr lang="fr-FR" sz="1900"/>
              <a:t>Permet de linéariser un problème non linéaire</a:t>
            </a:r>
          </a:p>
          <a:p>
            <a:pPr>
              <a:lnSpc>
                <a:spcPct val="80000"/>
              </a:lnSpc>
            </a:pPr>
            <a:r>
              <a:rPr lang="fr-FR" sz="2100"/>
              <a:t>Parcimonie</a:t>
            </a:r>
          </a:p>
          <a:p>
            <a:pPr lvl="1">
              <a:lnSpc>
                <a:spcPct val="80000"/>
              </a:lnSpc>
            </a:pPr>
            <a:r>
              <a:rPr lang="fr-FR" sz="1900"/>
              <a:t>N'utilise que les points nécessaires pour calculer la surface de séparation</a:t>
            </a:r>
          </a:p>
          <a:p>
            <a:pPr lvl="1">
              <a:lnSpc>
                <a:spcPct val="80000"/>
              </a:lnSpc>
            </a:pPr>
            <a:r>
              <a:rPr lang="fr-FR" sz="1900"/>
              <a:t>Permet de réduire l'empreinte mémoire de la classification</a:t>
            </a:r>
          </a:p>
          <a:p>
            <a:pPr>
              <a:lnSpc>
                <a:spcPct val="80000"/>
              </a:lnSpc>
            </a:pPr>
            <a:endParaRPr lang="fr-FR" sz="2100"/>
          </a:p>
        </p:txBody>
      </p:sp>
      <p:pic>
        <p:nvPicPr>
          <p:cNvPr id="41991" name="Picture 7" descr="bestMarginSVM"/>
          <p:cNvPicPr>
            <a:picLocks noGrp="1" noChangeAspect="1" noChangeArrowheads="1"/>
          </p:cNvPicPr>
          <p:nvPr>
            <p:ph sz="quarter" idx="2"/>
          </p:nvPr>
        </p:nvPicPr>
        <p:blipFill>
          <a:blip r:embed="rId2" cstate="print"/>
          <a:srcRect/>
          <a:stretch>
            <a:fillRect/>
          </a:stretch>
        </p:blipFill>
        <p:spPr>
          <a:xfrm>
            <a:off x="6583363" y="1628775"/>
            <a:ext cx="2160587" cy="3168650"/>
          </a:xfrm>
          <a:noFill/>
          <a:ln/>
        </p:spPr>
      </p:pic>
      <p:pic>
        <p:nvPicPr>
          <p:cNvPr id="41992" name="Picture 8" descr="marge2SVM"/>
          <p:cNvPicPr>
            <a:picLocks noGrp="1" noChangeAspect="1" noChangeArrowheads="1"/>
          </p:cNvPicPr>
          <p:nvPr>
            <p:ph sz="quarter" idx="3"/>
          </p:nvPr>
        </p:nvPicPr>
        <p:blipFill>
          <a:blip r:embed="rId3" cstate="print"/>
          <a:srcRect/>
          <a:stretch>
            <a:fillRect/>
          </a:stretch>
        </p:blipFill>
        <p:spPr>
          <a:xfrm>
            <a:off x="6259512" y="4616152"/>
            <a:ext cx="2921000" cy="19812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Mouvement respiratoire</a:t>
            </a:r>
            <a:endParaRPr lang="fr-FR" dirty="0"/>
          </a:p>
        </p:txBody>
      </p:sp>
      <p:sp>
        <p:nvSpPr>
          <p:cNvPr id="7" name="Espace réservé du numéro de diapositive 6"/>
          <p:cNvSpPr>
            <a:spLocks noGrp="1"/>
          </p:cNvSpPr>
          <p:nvPr>
            <p:ph type="sldNum" sz="quarter" idx="12"/>
          </p:nvPr>
        </p:nvSpPr>
        <p:spPr/>
        <p:txBody>
          <a:bodyPr/>
          <a:lstStyle/>
          <a:p>
            <a:fld id="{C150C456-2263-429F-8B62-665CEC5784CF}" type="slidenum">
              <a:rPr lang="fr-FR" smtClean="0"/>
              <a:pPr/>
              <a:t>6</a:t>
            </a:fld>
            <a:endParaRPr lang="fr-FR"/>
          </a:p>
        </p:txBody>
      </p:sp>
      <p:sp>
        <p:nvSpPr>
          <p:cNvPr id="6" name="Espace réservé du contenu 5"/>
          <p:cNvSpPr>
            <a:spLocks noGrp="1"/>
          </p:cNvSpPr>
          <p:nvPr>
            <p:ph sz="quarter" idx="1"/>
          </p:nvPr>
        </p:nvSpPr>
        <p:spPr>
          <a:xfrm>
            <a:off x="539552" y="1159768"/>
            <a:ext cx="4104456" cy="2917304"/>
          </a:xfrm>
        </p:spPr>
        <p:txBody>
          <a:bodyPr>
            <a:normAutofit fontScale="92500"/>
          </a:bodyPr>
          <a:lstStyle/>
          <a:p>
            <a:r>
              <a:rPr lang="fr-FR" dirty="0" smtClean="0"/>
              <a:t>Mouvement du diaphragme, de 1 à 10 cm</a:t>
            </a:r>
          </a:p>
          <a:p>
            <a:r>
              <a:rPr lang="fr-FR" dirty="0" smtClean="0"/>
              <a:t>5 cycles/min à 20 cycles/min </a:t>
            </a:r>
            <a:endParaRPr lang="fr-FR" b="1" dirty="0" smtClean="0">
              <a:solidFill>
                <a:schemeClr val="accent1"/>
              </a:solidFill>
            </a:endParaRPr>
          </a:p>
          <a:p>
            <a:r>
              <a:rPr lang="fr-FR" dirty="0" smtClean="0"/>
              <a:t>Non régulier : </a:t>
            </a:r>
            <a:r>
              <a:rPr lang="el-GR" dirty="0" smtClean="0"/>
              <a:t>Δ</a:t>
            </a:r>
            <a:r>
              <a:rPr lang="fr-FR" dirty="0" smtClean="0"/>
              <a:t> de 150ml à 3500ml </a:t>
            </a:r>
            <a:r>
              <a:rPr lang="fr-FR" sz="1900" b="1" dirty="0" smtClean="0">
                <a:solidFill>
                  <a:schemeClr val="accent1"/>
                </a:solidFill>
              </a:rPr>
              <a:t>[Sherwood,2006]</a:t>
            </a:r>
            <a:endParaRPr lang="fr-FR" dirty="0" smtClean="0"/>
          </a:p>
          <a:p>
            <a:endParaRPr lang="fr-FR" dirty="0" smtClean="0"/>
          </a:p>
          <a:p>
            <a:endParaRPr lang="fr-FR" dirty="0"/>
          </a:p>
        </p:txBody>
      </p:sp>
      <p:pic>
        <p:nvPicPr>
          <p:cNvPr id="8" name="Image 7" descr="XCAT-Resp.gif"/>
          <p:cNvPicPr>
            <a:picLocks noChangeAspect="1"/>
          </p:cNvPicPr>
          <p:nvPr/>
        </p:nvPicPr>
        <p:blipFill>
          <a:blip r:embed="rId3" cstate="print"/>
          <a:stretch>
            <a:fillRect/>
          </a:stretch>
        </p:blipFill>
        <p:spPr>
          <a:xfrm>
            <a:off x="6505897" y="1052736"/>
            <a:ext cx="2314575" cy="2457450"/>
          </a:xfrm>
          <a:prstGeom prst="rect">
            <a:avLst/>
          </a:prstGeom>
        </p:spPr>
      </p:pic>
      <p:pic>
        <p:nvPicPr>
          <p:cNvPr id="10" name="Image 9" descr="new_resp_lat.gif"/>
          <p:cNvPicPr>
            <a:picLocks noChangeAspect="1"/>
          </p:cNvPicPr>
          <p:nvPr/>
        </p:nvPicPr>
        <p:blipFill>
          <a:blip r:embed="rId4" cstate="print"/>
          <a:stretch>
            <a:fillRect/>
          </a:stretch>
        </p:blipFill>
        <p:spPr>
          <a:xfrm>
            <a:off x="4561681" y="1124744"/>
            <a:ext cx="2016223" cy="2448272"/>
          </a:xfrm>
          <a:prstGeom prst="rect">
            <a:avLst/>
          </a:prstGeom>
        </p:spPr>
      </p:pic>
      <p:sp>
        <p:nvSpPr>
          <p:cNvPr id="9" name="Rectangle 8"/>
          <p:cNvSpPr/>
          <p:nvPr/>
        </p:nvSpPr>
        <p:spPr>
          <a:xfrm>
            <a:off x="5868144" y="3645024"/>
            <a:ext cx="1685077" cy="369332"/>
          </a:xfrm>
          <a:prstGeom prst="rect">
            <a:avLst/>
          </a:prstGeom>
        </p:spPr>
        <p:txBody>
          <a:bodyPr wrap="none">
            <a:spAutoFit/>
          </a:bodyPr>
          <a:lstStyle/>
          <a:p>
            <a:r>
              <a:rPr lang="fr-FR" b="1" dirty="0" smtClean="0">
                <a:solidFill>
                  <a:schemeClr val="accent1"/>
                </a:solidFill>
              </a:rPr>
              <a:t>[</a:t>
            </a:r>
            <a:r>
              <a:rPr lang="fr-FR" b="1" dirty="0" err="1" smtClean="0">
                <a:solidFill>
                  <a:schemeClr val="accent1"/>
                </a:solidFill>
              </a:rPr>
              <a:t>Segars</a:t>
            </a:r>
            <a:r>
              <a:rPr lang="fr-FR" b="1" dirty="0" smtClean="0">
                <a:solidFill>
                  <a:schemeClr val="accent1"/>
                </a:solidFill>
              </a:rPr>
              <a:t>,2001]</a:t>
            </a:r>
            <a:endParaRPr lang="fr-FR" dirty="0"/>
          </a:p>
        </p:txBody>
      </p:sp>
      <p:pic>
        <p:nvPicPr>
          <p:cNvPr id="11" name="Picture 2" descr="C:\Documents and Settings\Andrii\Bureau\images soutenance\4d.gif"/>
          <p:cNvPicPr>
            <a:picLocks noChangeAspect="1" noChangeArrowheads="1" noCrop="1"/>
          </p:cNvPicPr>
          <p:nvPr/>
        </p:nvPicPr>
        <p:blipFill>
          <a:blip r:embed="rId5" cstate="print"/>
          <a:srcRect/>
          <a:stretch>
            <a:fillRect/>
          </a:stretch>
        </p:blipFill>
        <p:spPr bwMode="auto">
          <a:xfrm>
            <a:off x="539552" y="4201450"/>
            <a:ext cx="8064896" cy="19638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lésions</a:t>
            </a:r>
            <a:endParaRPr lang="fr-FR" dirty="0"/>
          </a:p>
        </p:txBody>
      </p:sp>
      <p:sp>
        <p:nvSpPr>
          <p:cNvPr id="14" name="Espace réservé du numéro de diapositive 13"/>
          <p:cNvSpPr>
            <a:spLocks noGrp="1"/>
          </p:cNvSpPr>
          <p:nvPr>
            <p:ph type="sldNum" sz="quarter" idx="12"/>
          </p:nvPr>
        </p:nvSpPr>
        <p:spPr/>
        <p:txBody>
          <a:bodyPr/>
          <a:lstStyle/>
          <a:p>
            <a:fld id="{C150C456-2263-429F-8B62-665CEC5784CF}" type="slidenum">
              <a:rPr lang="fr-FR" smtClean="0"/>
              <a:pPr/>
              <a:t>7</a:t>
            </a:fld>
            <a:endParaRPr lang="fr-FR"/>
          </a:p>
        </p:txBody>
      </p:sp>
      <p:sp>
        <p:nvSpPr>
          <p:cNvPr id="6" name="Espace réservé du contenu 7"/>
          <p:cNvSpPr>
            <a:spLocks noGrp="1"/>
          </p:cNvSpPr>
          <p:nvPr>
            <p:ph sz="quarter" idx="1"/>
          </p:nvPr>
        </p:nvSpPr>
        <p:spPr>
          <a:xfrm>
            <a:off x="457200" y="1219200"/>
            <a:ext cx="4690864" cy="4937760"/>
          </a:xfrm>
        </p:spPr>
        <p:txBody>
          <a:bodyPr>
            <a:normAutofit/>
          </a:bodyPr>
          <a:lstStyle/>
          <a:p>
            <a:r>
              <a:rPr lang="fr-FR" sz="2400" dirty="0" smtClean="0"/>
              <a:t>Mouvement principalement niveau du diaphragme</a:t>
            </a:r>
          </a:p>
          <a:p>
            <a:endParaRPr lang="fr-FR" sz="2400" dirty="0" smtClean="0"/>
          </a:p>
          <a:p>
            <a:r>
              <a:rPr lang="fr-FR" sz="2400" dirty="0" smtClean="0"/>
              <a:t>Effets sur les lésions :</a:t>
            </a:r>
          </a:p>
          <a:p>
            <a:pPr lvl="1"/>
            <a:r>
              <a:rPr lang="fr-FR" sz="2000" dirty="0" smtClean="0"/>
              <a:t>Perte de contraste jusqu’à 80% </a:t>
            </a:r>
          </a:p>
          <a:p>
            <a:pPr lvl="1"/>
            <a:r>
              <a:rPr lang="fr-FR" sz="2000" dirty="0" smtClean="0"/>
              <a:t>Imprécision de la localisation</a:t>
            </a:r>
          </a:p>
        </p:txBody>
      </p:sp>
      <p:pic>
        <p:nvPicPr>
          <p:cNvPr id="8" name="Picture 2"/>
          <p:cNvPicPr>
            <a:picLocks noChangeAspect="1" noChangeArrowheads="1"/>
          </p:cNvPicPr>
          <p:nvPr/>
        </p:nvPicPr>
        <p:blipFill>
          <a:blip r:embed="rId3" cstate="print"/>
          <a:srcRect/>
          <a:stretch>
            <a:fillRect/>
          </a:stretch>
        </p:blipFill>
        <p:spPr bwMode="auto">
          <a:xfrm>
            <a:off x="5652120" y="1340768"/>
            <a:ext cx="2705100" cy="1028700"/>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5652120" y="3198156"/>
            <a:ext cx="2686050" cy="1038225"/>
          </a:xfrm>
          <a:prstGeom prst="rect">
            <a:avLst/>
          </a:prstGeom>
          <a:noFill/>
          <a:ln w="9525">
            <a:noFill/>
            <a:miter lim="800000"/>
            <a:headEnd/>
            <a:tailEnd/>
          </a:ln>
          <a:effectLst/>
        </p:spPr>
      </p:pic>
      <p:sp>
        <p:nvSpPr>
          <p:cNvPr id="10" name="ZoneTexte 9"/>
          <p:cNvSpPr txBox="1"/>
          <p:nvPr/>
        </p:nvSpPr>
        <p:spPr>
          <a:xfrm>
            <a:off x="5652120" y="2412338"/>
            <a:ext cx="2643206" cy="461665"/>
          </a:xfrm>
          <a:prstGeom prst="rect">
            <a:avLst/>
          </a:prstGeom>
          <a:noFill/>
        </p:spPr>
        <p:txBody>
          <a:bodyPr wrap="square" rtlCol="0">
            <a:spAutoFit/>
          </a:bodyPr>
          <a:lstStyle/>
          <a:p>
            <a:pPr algn="ctr"/>
            <a:r>
              <a:rPr lang="fr-FR" sz="1200" dirty="0" smtClean="0"/>
              <a:t>Image TEP simulée sans mouvement respiratoire</a:t>
            </a:r>
            <a:endParaRPr lang="fr-FR" sz="1200" dirty="0"/>
          </a:p>
        </p:txBody>
      </p:sp>
      <p:sp>
        <p:nvSpPr>
          <p:cNvPr id="11" name="ZoneTexte 10"/>
          <p:cNvSpPr txBox="1"/>
          <p:nvPr/>
        </p:nvSpPr>
        <p:spPr>
          <a:xfrm>
            <a:off x="5652120" y="4341164"/>
            <a:ext cx="2643206" cy="461665"/>
          </a:xfrm>
          <a:prstGeom prst="rect">
            <a:avLst/>
          </a:prstGeom>
          <a:noFill/>
        </p:spPr>
        <p:txBody>
          <a:bodyPr wrap="square" rtlCol="0">
            <a:spAutoFit/>
          </a:bodyPr>
          <a:lstStyle/>
          <a:p>
            <a:pPr algn="ctr"/>
            <a:r>
              <a:rPr lang="fr-FR" sz="1200" dirty="0" smtClean="0"/>
              <a:t>Image TEP simulée avec mouvement respiratoire</a:t>
            </a:r>
          </a:p>
        </p:txBody>
      </p:sp>
      <p:sp>
        <p:nvSpPr>
          <p:cNvPr id="12" name="Ellipse 11"/>
          <p:cNvSpPr/>
          <p:nvPr/>
        </p:nvSpPr>
        <p:spPr>
          <a:xfrm>
            <a:off x="7508495" y="3796120"/>
            <a:ext cx="216024" cy="216024"/>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Ellipse 12"/>
          <p:cNvSpPr/>
          <p:nvPr/>
        </p:nvSpPr>
        <p:spPr>
          <a:xfrm>
            <a:off x="7498970" y="1890004"/>
            <a:ext cx="216024" cy="216024"/>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7" name="ZoneTexte 16"/>
          <p:cNvSpPr txBox="1"/>
          <p:nvPr/>
        </p:nvSpPr>
        <p:spPr>
          <a:xfrm>
            <a:off x="6084168" y="5013176"/>
            <a:ext cx="2088232" cy="369332"/>
          </a:xfrm>
          <a:prstGeom prst="rect">
            <a:avLst/>
          </a:prstGeom>
          <a:noFill/>
        </p:spPr>
        <p:txBody>
          <a:bodyPr wrap="square" rtlCol="0">
            <a:spAutoFit/>
          </a:bodyPr>
          <a:lstStyle/>
          <a:p>
            <a:r>
              <a:rPr lang="fr-FR" b="1" dirty="0" smtClean="0">
                <a:solidFill>
                  <a:schemeClr val="accent1"/>
                </a:solidFill>
              </a:rPr>
              <a:t>[</a:t>
            </a:r>
            <a:r>
              <a:rPr lang="fr-FR" b="1" dirty="0" err="1" smtClean="0">
                <a:solidFill>
                  <a:schemeClr val="accent1"/>
                </a:solidFill>
              </a:rPr>
              <a:t>Lamare</a:t>
            </a:r>
            <a:r>
              <a:rPr lang="fr-FR" b="1" dirty="0" smtClean="0">
                <a:solidFill>
                  <a:schemeClr val="accent1"/>
                </a:solidFill>
              </a:rPr>
              <a:t>,2007]</a:t>
            </a:r>
            <a:endParaRPr lang="fr-FR" b="1" dirty="0">
              <a:solidFill>
                <a:schemeClr val="accent1"/>
              </a:solidFill>
            </a:endParaRPr>
          </a:p>
        </p:txBody>
      </p:sp>
      <p:pic>
        <p:nvPicPr>
          <p:cNvPr id="78849" name="Picture 1" descr="Y:\documentation\Thèse\rapportBiblio\pres_Images\moyennageImage.png"/>
          <p:cNvPicPr>
            <a:picLocks noChangeAspect="1" noChangeArrowheads="1"/>
          </p:cNvPicPr>
          <p:nvPr/>
        </p:nvPicPr>
        <p:blipFill>
          <a:blip r:embed="rId5" cstate="print"/>
          <a:srcRect/>
          <a:stretch>
            <a:fillRect/>
          </a:stretch>
        </p:blipFill>
        <p:spPr bwMode="auto">
          <a:xfrm>
            <a:off x="539552" y="4302778"/>
            <a:ext cx="4439840" cy="1790518"/>
          </a:xfrm>
          <a:prstGeom prst="rect">
            <a:avLst/>
          </a:prstGeom>
          <a:noFill/>
        </p:spPr>
      </p:pic>
      <p:sp>
        <p:nvSpPr>
          <p:cNvPr id="15" name="ZoneTexte 14"/>
          <p:cNvSpPr txBox="1"/>
          <p:nvPr/>
        </p:nvSpPr>
        <p:spPr>
          <a:xfrm>
            <a:off x="2123728" y="3779748"/>
            <a:ext cx="2088232" cy="369332"/>
          </a:xfrm>
          <a:prstGeom prst="rect">
            <a:avLst/>
          </a:prstGeom>
          <a:noFill/>
        </p:spPr>
        <p:txBody>
          <a:bodyPr wrap="square" rtlCol="0">
            <a:spAutoFit/>
          </a:bodyPr>
          <a:lstStyle/>
          <a:p>
            <a:r>
              <a:rPr lang="fr-FR" b="1" dirty="0" smtClean="0">
                <a:solidFill>
                  <a:schemeClr val="accent1"/>
                </a:solidFill>
              </a:rPr>
              <a:t>[</a:t>
            </a:r>
            <a:r>
              <a:rPr lang="fr-FR" b="1" dirty="0" err="1" smtClean="0">
                <a:solidFill>
                  <a:schemeClr val="accent1"/>
                </a:solidFill>
              </a:rPr>
              <a:t>Visvikis</a:t>
            </a:r>
            <a:r>
              <a:rPr lang="fr-FR" b="1" dirty="0" smtClean="0">
                <a:solidFill>
                  <a:schemeClr val="accent1"/>
                </a:solidFill>
              </a:rPr>
              <a:t>,2006]</a:t>
            </a:r>
            <a:endParaRPr lang="fr-FR" b="1"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3888"/>
            <a:ext cx="8229600" cy="990600"/>
          </a:xfrm>
        </p:spPr>
        <p:txBody>
          <a:bodyPr>
            <a:normAutofit/>
          </a:bodyPr>
          <a:lstStyle/>
          <a:p>
            <a:r>
              <a:rPr lang="fr-FR" dirty="0" smtClean="0"/>
              <a:t>Stratégies de correction du mouvement</a:t>
            </a:r>
            <a:endParaRPr lang="fr-FR" dirty="0"/>
          </a:p>
        </p:txBody>
      </p:sp>
      <p:sp>
        <p:nvSpPr>
          <p:cNvPr id="17" name="Espace réservé du numéro de diapositive 16"/>
          <p:cNvSpPr>
            <a:spLocks noGrp="1"/>
          </p:cNvSpPr>
          <p:nvPr>
            <p:ph type="sldNum" sz="quarter" idx="12"/>
          </p:nvPr>
        </p:nvSpPr>
        <p:spPr/>
        <p:txBody>
          <a:bodyPr/>
          <a:lstStyle/>
          <a:p>
            <a:fld id="{C150C456-2263-429F-8B62-665CEC5784CF}" type="slidenum">
              <a:rPr lang="fr-FR" smtClean="0"/>
              <a:pPr/>
              <a:t>8</a:t>
            </a:fld>
            <a:endParaRPr lang="fr-FR"/>
          </a:p>
        </p:txBody>
      </p:sp>
      <p:sp>
        <p:nvSpPr>
          <p:cNvPr id="5" name="Espace réservé du contenu 4"/>
          <p:cNvSpPr>
            <a:spLocks noGrp="1"/>
          </p:cNvSpPr>
          <p:nvPr>
            <p:ph sz="quarter" idx="1"/>
          </p:nvPr>
        </p:nvSpPr>
        <p:spPr>
          <a:xfrm>
            <a:off x="457200" y="980728"/>
            <a:ext cx="8229600" cy="4937760"/>
          </a:xfrm>
        </p:spPr>
        <p:txBody>
          <a:bodyPr/>
          <a:lstStyle/>
          <a:p>
            <a:r>
              <a:rPr lang="fr-FR" dirty="0" smtClean="0"/>
              <a:t>Correction post-reconstruction</a:t>
            </a:r>
          </a:p>
          <a:p>
            <a:endParaRPr lang="fr-FR" dirty="0" smtClean="0"/>
          </a:p>
          <a:p>
            <a:endParaRPr lang="fr-FR" dirty="0" smtClean="0"/>
          </a:p>
          <a:p>
            <a:endParaRPr lang="fr-FR" dirty="0"/>
          </a:p>
        </p:txBody>
      </p:sp>
      <p:pic>
        <p:nvPicPr>
          <p:cNvPr id="6" name="Picture 2" descr="Y:\documentation\Thèse\rapportBiblio\pres_Images\ET-IM.png"/>
          <p:cNvPicPr>
            <a:picLocks noChangeAspect="1" noChangeArrowheads="1"/>
          </p:cNvPicPr>
          <p:nvPr/>
        </p:nvPicPr>
        <p:blipFill>
          <a:blip r:embed="rId3" cstate="print"/>
          <a:srcRect/>
          <a:stretch>
            <a:fillRect/>
          </a:stretch>
        </p:blipFill>
        <p:spPr bwMode="auto">
          <a:xfrm>
            <a:off x="1763688" y="1508619"/>
            <a:ext cx="6336704" cy="2208413"/>
          </a:xfrm>
          <a:prstGeom prst="rect">
            <a:avLst/>
          </a:prstGeom>
          <a:noFill/>
        </p:spPr>
      </p:pic>
      <p:pic>
        <p:nvPicPr>
          <p:cNvPr id="103426" name="Picture 2" descr="Y:\documentation\Thèse\rapportBiblio\pres_Images\T1.jpg"/>
          <p:cNvPicPr>
            <a:picLocks noChangeAspect="1" noChangeArrowheads="1"/>
          </p:cNvPicPr>
          <p:nvPr/>
        </p:nvPicPr>
        <p:blipFill>
          <a:blip r:embed="rId4" cstate="print"/>
          <a:srcRect/>
          <a:stretch>
            <a:fillRect/>
          </a:stretch>
        </p:blipFill>
        <p:spPr bwMode="auto">
          <a:xfrm>
            <a:off x="1547664" y="4005064"/>
            <a:ext cx="1512168" cy="958936"/>
          </a:xfrm>
          <a:prstGeom prst="rect">
            <a:avLst/>
          </a:prstGeom>
          <a:noFill/>
        </p:spPr>
      </p:pic>
      <p:pic>
        <p:nvPicPr>
          <p:cNvPr id="103427" name="Picture 3" descr="Y:\documentation\Thèse\rapportBiblio\pres_Images\T3.jpg"/>
          <p:cNvPicPr>
            <a:picLocks noChangeAspect="1" noChangeArrowheads="1"/>
          </p:cNvPicPr>
          <p:nvPr/>
        </p:nvPicPr>
        <p:blipFill>
          <a:blip r:embed="rId5" cstate="print"/>
          <a:srcRect/>
          <a:stretch>
            <a:fillRect/>
          </a:stretch>
        </p:blipFill>
        <p:spPr bwMode="auto">
          <a:xfrm>
            <a:off x="3059832" y="4005064"/>
            <a:ext cx="1512168" cy="958937"/>
          </a:xfrm>
          <a:prstGeom prst="rect">
            <a:avLst/>
          </a:prstGeom>
          <a:noFill/>
        </p:spPr>
      </p:pic>
      <p:pic>
        <p:nvPicPr>
          <p:cNvPr id="103428" name="Picture 4" descr="Y:\documentation\Thèse\rapportBiblio\pres_Images\T6.jpg"/>
          <p:cNvPicPr>
            <a:picLocks noChangeAspect="1" noChangeArrowheads="1"/>
          </p:cNvPicPr>
          <p:nvPr/>
        </p:nvPicPr>
        <p:blipFill>
          <a:blip r:embed="rId6" cstate="print"/>
          <a:srcRect/>
          <a:stretch>
            <a:fillRect/>
          </a:stretch>
        </p:blipFill>
        <p:spPr bwMode="auto">
          <a:xfrm>
            <a:off x="4427984" y="4005064"/>
            <a:ext cx="1512168" cy="958936"/>
          </a:xfrm>
          <a:prstGeom prst="rect">
            <a:avLst/>
          </a:prstGeom>
          <a:noFill/>
        </p:spPr>
      </p:pic>
      <p:sp>
        <p:nvSpPr>
          <p:cNvPr id="11" name="Demi-tour 10"/>
          <p:cNvSpPr/>
          <p:nvPr/>
        </p:nvSpPr>
        <p:spPr>
          <a:xfrm flipH="1">
            <a:off x="2195736" y="3645024"/>
            <a:ext cx="3024336" cy="50405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Demi-tour 9"/>
          <p:cNvSpPr/>
          <p:nvPr/>
        </p:nvSpPr>
        <p:spPr>
          <a:xfrm flipH="1">
            <a:off x="2195736" y="3645024"/>
            <a:ext cx="1656184" cy="50405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avec flèche vers la droite 11"/>
          <p:cNvSpPr/>
          <p:nvPr/>
        </p:nvSpPr>
        <p:spPr>
          <a:xfrm flipH="1">
            <a:off x="5580112" y="3356992"/>
            <a:ext cx="2376264" cy="1008112"/>
          </a:xfrm>
          <a:prstGeom prst="rightArrow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Champ de mouvement</a:t>
            </a:r>
            <a:endParaRPr lang="fr-FR" dirty="0"/>
          </a:p>
        </p:txBody>
      </p:sp>
      <p:sp>
        <p:nvSpPr>
          <p:cNvPr id="14" name="ZoneTexte 13"/>
          <p:cNvSpPr txBox="1"/>
          <p:nvPr/>
        </p:nvSpPr>
        <p:spPr>
          <a:xfrm>
            <a:off x="1043608" y="3933056"/>
            <a:ext cx="864096" cy="1107996"/>
          </a:xfrm>
          <a:prstGeom prst="rect">
            <a:avLst/>
          </a:prstGeom>
          <a:noFill/>
        </p:spPr>
        <p:txBody>
          <a:bodyPr wrap="square" rtlCol="0">
            <a:spAutoFit/>
          </a:bodyPr>
          <a:lstStyle/>
          <a:p>
            <a:r>
              <a:rPr lang="el-GR" sz="6600" dirty="0" smtClean="0"/>
              <a:t>Σ</a:t>
            </a:r>
            <a:endParaRPr lang="fr-FR" sz="3600" dirty="0"/>
          </a:p>
        </p:txBody>
      </p:sp>
      <p:pic>
        <p:nvPicPr>
          <p:cNvPr id="15" name="Image 14" descr="resultatET-IM_W_resultatET-IM_W_sagittal_0,0-4,0.jpg"/>
          <p:cNvPicPr>
            <a:picLocks noChangeAspect="1"/>
          </p:cNvPicPr>
          <p:nvPr/>
        </p:nvPicPr>
        <p:blipFill>
          <a:blip r:embed="rId7" cstate="print"/>
          <a:stretch>
            <a:fillRect/>
          </a:stretch>
        </p:blipFill>
        <p:spPr>
          <a:xfrm>
            <a:off x="1907704" y="5373216"/>
            <a:ext cx="1512168" cy="958936"/>
          </a:xfrm>
          <a:prstGeom prst="rect">
            <a:avLst/>
          </a:prstGeom>
        </p:spPr>
      </p:pic>
      <p:sp>
        <p:nvSpPr>
          <p:cNvPr id="16" name="Flèche droite 15"/>
          <p:cNvSpPr/>
          <p:nvPr/>
        </p:nvSpPr>
        <p:spPr>
          <a:xfrm>
            <a:off x="1115616" y="5661248"/>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004048" y="5795972"/>
            <a:ext cx="3672408" cy="369332"/>
          </a:xfrm>
          <a:prstGeom prst="rect">
            <a:avLst/>
          </a:prstGeom>
          <a:noFill/>
        </p:spPr>
        <p:txBody>
          <a:bodyPr wrap="square" rtlCol="0">
            <a:spAutoFit/>
          </a:bodyPr>
          <a:lstStyle/>
          <a:p>
            <a:r>
              <a:rPr lang="fr-FR" b="1" dirty="0" smtClean="0">
                <a:solidFill>
                  <a:schemeClr val="accent1"/>
                </a:solidFill>
              </a:rPr>
              <a:t>[Dawood, 2006], [Bai, 2009]</a:t>
            </a:r>
            <a:endParaRPr lang="fr-FR" b="1"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e 188"/>
          <p:cNvGrpSpPr/>
          <p:nvPr/>
        </p:nvGrpSpPr>
        <p:grpSpPr>
          <a:xfrm>
            <a:off x="2555776" y="2132856"/>
            <a:ext cx="3312368" cy="2808312"/>
            <a:chOff x="1331640" y="2204864"/>
            <a:chExt cx="3312368" cy="2808312"/>
          </a:xfrm>
        </p:grpSpPr>
        <p:sp>
          <p:nvSpPr>
            <p:cNvPr id="4" name="Rectangle 3"/>
            <p:cNvSpPr/>
            <p:nvPr/>
          </p:nvSpPr>
          <p:spPr>
            <a:xfrm>
              <a:off x="1331640" y="2204864"/>
              <a:ext cx="331236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79712" y="23488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83768" y="23488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987824" y="23488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491880" y="23488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995936" y="23488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475656" y="28529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483768" y="28529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987824" y="28529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491880" y="28529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995936" y="28529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475656" y="33569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979712" y="33569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987824" y="33569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491880" y="33569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995936" y="33569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475656" y="38610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979712" y="38610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483768" y="38610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1475656" y="43651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1979712" y="43651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2483768" y="43651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987824" y="43651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491880" y="43651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3995936" y="43651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Rectangle 150"/>
            <p:cNvSpPr/>
            <p:nvPr/>
          </p:nvSpPr>
          <p:spPr>
            <a:xfrm>
              <a:off x="1475656" y="23488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Rectangle 151"/>
            <p:cNvSpPr/>
            <p:nvPr/>
          </p:nvSpPr>
          <p:spPr>
            <a:xfrm>
              <a:off x="2987824" y="38610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p:cNvSpPr/>
            <p:nvPr/>
          </p:nvSpPr>
          <p:spPr>
            <a:xfrm>
              <a:off x="1979712" y="28529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Rectangle 153"/>
            <p:cNvSpPr/>
            <p:nvPr/>
          </p:nvSpPr>
          <p:spPr>
            <a:xfrm>
              <a:off x="2483768" y="33569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p:cNvSpPr/>
            <p:nvPr/>
          </p:nvSpPr>
          <p:spPr>
            <a:xfrm>
              <a:off x="3491880" y="38610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155"/>
            <p:cNvSpPr/>
            <p:nvPr/>
          </p:nvSpPr>
          <p:spPr>
            <a:xfrm>
              <a:off x="3995936" y="38610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457200" y="-171400"/>
            <a:ext cx="8229600" cy="990600"/>
          </a:xfrm>
        </p:spPr>
        <p:txBody>
          <a:bodyPr>
            <a:normAutofit/>
          </a:bodyPr>
          <a:lstStyle/>
          <a:p>
            <a:r>
              <a:rPr lang="fr-FR" dirty="0" smtClean="0"/>
              <a:t>Correction pendant la reconstruction</a:t>
            </a:r>
            <a:endParaRPr lang="fr-FR" dirty="0"/>
          </a:p>
        </p:txBody>
      </p:sp>
      <p:sp>
        <p:nvSpPr>
          <p:cNvPr id="73" name="Espace réservé du numéro de diapositive 72"/>
          <p:cNvSpPr>
            <a:spLocks noGrp="1"/>
          </p:cNvSpPr>
          <p:nvPr>
            <p:ph type="sldNum" sz="quarter" idx="12"/>
          </p:nvPr>
        </p:nvSpPr>
        <p:spPr/>
        <p:txBody>
          <a:bodyPr/>
          <a:lstStyle/>
          <a:p>
            <a:fld id="{C150C456-2263-429F-8B62-665CEC5784CF}" type="slidenum">
              <a:rPr lang="fr-FR" smtClean="0"/>
              <a:pPr/>
              <a:t>9</a:t>
            </a:fld>
            <a:endParaRPr lang="fr-FR"/>
          </a:p>
        </p:txBody>
      </p:sp>
      <p:sp>
        <p:nvSpPr>
          <p:cNvPr id="40" name="Rectangle 39"/>
          <p:cNvSpPr/>
          <p:nvPr/>
        </p:nvSpPr>
        <p:spPr>
          <a:xfrm>
            <a:off x="9468544" y="3491716"/>
            <a:ext cx="331236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2699792" y="4941168"/>
            <a:ext cx="3024336" cy="646331"/>
          </a:xfrm>
          <a:prstGeom prst="rect">
            <a:avLst/>
          </a:prstGeom>
          <a:noFill/>
        </p:spPr>
        <p:txBody>
          <a:bodyPr wrap="square" rtlCol="0">
            <a:spAutoFit/>
          </a:bodyPr>
          <a:lstStyle/>
          <a:p>
            <a:pPr algn="ctr"/>
            <a:r>
              <a:rPr lang="fr-FR" dirty="0" smtClean="0"/>
              <a:t>Image au temps de référence T</a:t>
            </a:r>
            <a:r>
              <a:rPr lang="fr-FR" baseline="-25000" dirty="0" smtClean="0"/>
              <a:t>0</a:t>
            </a:r>
            <a:r>
              <a:rPr lang="fr-FR" dirty="0" smtClean="0"/>
              <a:t>.</a:t>
            </a:r>
            <a:endParaRPr lang="fr-FR" dirty="0"/>
          </a:p>
        </p:txBody>
      </p:sp>
      <p:sp>
        <p:nvSpPr>
          <p:cNvPr id="78" name="ZoneTexte 77"/>
          <p:cNvSpPr txBox="1"/>
          <p:nvPr/>
        </p:nvSpPr>
        <p:spPr>
          <a:xfrm>
            <a:off x="4932040" y="5877272"/>
            <a:ext cx="1944216" cy="369332"/>
          </a:xfrm>
          <a:prstGeom prst="rect">
            <a:avLst/>
          </a:prstGeom>
          <a:noFill/>
        </p:spPr>
        <p:txBody>
          <a:bodyPr wrap="square" rtlCol="0">
            <a:spAutoFit/>
          </a:bodyPr>
          <a:lstStyle/>
          <a:p>
            <a:r>
              <a:rPr lang="fr-FR" b="1" dirty="0" smtClean="0">
                <a:solidFill>
                  <a:schemeClr val="accent1"/>
                </a:solidFill>
              </a:rPr>
              <a:t>[Lamare,2007]</a:t>
            </a:r>
            <a:endParaRPr lang="fr-FR" b="1" dirty="0">
              <a:solidFill>
                <a:schemeClr val="accent1"/>
              </a:solidFill>
            </a:endParaRPr>
          </a:p>
        </p:txBody>
      </p:sp>
      <p:sp>
        <p:nvSpPr>
          <p:cNvPr id="79" name="Rectangle 78"/>
          <p:cNvSpPr/>
          <p:nvPr/>
        </p:nvSpPr>
        <p:spPr>
          <a:xfrm>
            <a:off x="9612560" y="3645024"/>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0" name="Rectangle 79"/>
          <p:cNvSpPr/>
          <p:nvPr/>
        </p:nvSpPr>
        <p:spPr>
          <a:xfrm>
            <a:off x="10116616" y="3645024"/>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1" name="Rectangle 80"/>
          <p:cNvSpPr/>
          <p:nvPr/>
        </p:nvSpPr>
        <p:spPr>
          <a:xfrm>
            <a:off x="10620672" y="364502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11124728" y="364502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11628784" y="364502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12132840" y="364502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9612560" y="41490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10116616" y="4149080"/>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7" name="Rectangle 86"/>
          <p:cNvSpPr/>
          <p:nvPr/>
        </p:nvSpPr>
        <p:spPr>
          <a:xfrm>
            <a:off x="10620672" y="4149080"/>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8" name="Rectangle 87"/>
          <p:cNvSpPr/>
          <p:nvPr/>
        </p:nvSpPr>
        <p:spPr>
          <a:xfrm>
            <a:off x="11124728" y="41490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p:cNvSpPr/>
          <p:nvPr/>
        </p:nvSpPr>
        <p:spPr>
          <a:xfrm>
            <a:off x="11628784" y="41490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12132840" y="41490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p:cNvSpPr/>
          <p:nvPr/>
        </p:nvSpPr>
        <p:spPr>
          <a:xfrm>
            <a:off x="9612560" y="46531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10116616" y="46531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10620672" y="465313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4" name="Rectangle 93"/>
          <p:cNvSpPr/>
          <p:nvPr/>
        </p:nvSpPr>
        <p:spPr>
          <a:xfrm>
            <a:off x="11124728" y="465313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5" name="Rectangle 94"/>
          <p:cNvSpPr/>
          <p:nvPr/>
        </p:nvSpPr>
        <p:spPr>
          <a:xfrm>
            <a:off x="11628784" y="46531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12132840" y="46531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9612560" y="51571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10116616" y="51571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0620672" y="51571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1124728" y="51571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1628784" y="5157192"/>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2" name="Rectangle 101"/>
          <p:cNvSpPr/>
          <p:nvPr/>
        </p:nvSpPr>
        <p:spPr>
          <a:xfrm>
            <a:off x="12132840" y="515719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9612560" y="56612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10116616" y="56612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10620672" y="56612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11124728" y="56612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p:cNvSpPr/>
          <p:nvPr/>
        </p:nvSpPr>
        <p:spPr>
          <a:xfrm>
            <a:off x="11628784" y="56612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p:cNvSpPr/>
          <p:nvPr/>
        </p:nvSpPr>
        <p:spPr>
          <a:xfrm>
            <a:off x="12132840" y="5661248"/>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74" name="Connecteur droit 73"/>
          <p:cNvCxnSpPr/>
          <p:nvPr/>
        </p:nvCxnSpPr>
        <p:spPr>
          <a:xfrm>
            <a:off x="9684568" y="3645024"/>
            <a:ext cx="3168352" cy="252028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191" name="Groupe 190"/>
          <p:cNvGrpSpPr/>
          <p:nvPr/>
        </p:nvGrpSpPr>
        <p:grpSpPr>
          <a:xfrm>
            <a:off x="2555776" y="2145630"/>
            <a:ext cx="3312368" cy="3526651"/>
            <a:chOff x="2555776" y="2132856"/>
            <a:chExt cx="3312368" cy="3526651"/>
          </a:xfrm>
        </p:grpSpPr>
        <p:grpSp>
          <p:nvGrpSpPr>
            <p:cNvPr id="117" name="Groupe 116"/>
            <p:cNvGrpSpPr/>
            <p:nvPr/>
          </p:nvGrpSpPr>
          <p:grpSpPr>
            <a:xfrm>
              <a:off x="2555776" y="2132856"/>
              <a:ext cx="3312368" cy="2808312"/>
              <a:chOff x="5004048" y="2214156"/>
              <a:chExt cx="3312368" cy="2808312"/>
            </a:xfrm>
          </p:grpSpPr>
          <p:sp>
            <p:nvSpPr>
              <p:cNvPr id="111" name="Rectangle 110"/>
              <p:cNvSpPr/>
              <p:nvPr/>
            </p:nvSpPr>
            <p:spPr>
              <a:xfrm>
                <a:off x="5004048" y="2214156"/>
                <a:ext cx="331236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5148064" y="235817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5580112" y="24301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012160" y="235817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6444208" y="22861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6876256" y="243018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7308304" y="235817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148064" y="286222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5580112" y="293423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6012160" y="286222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6444208" y="271821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6876256" y="286222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7308304" y="286222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148064" y="336628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5580112" y="336628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6012160" y="336628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6372200" y="315026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6804248" y="329427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7164288" y="336628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148064" y="387034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5508104" y="387034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5940152" y="387034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6228184" y="358230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6660232" y="365431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7164288" y="387034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5148064" y="437439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5436096" y="437439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5868144" y="437439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6228184" y="40863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6660232" y="40863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7164288" y="437439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0" name="ZoneTexte 189"/>
            <p:cNvSpPr txBox="1"/>
            <p:nvPr/>
          </p:nvSpPr>
          <p:spPr>
            <a:xfrm>
              <a:off x="2699792" y="5013176"/>
              <a:ext cx="3024336" cy="646331"/>
            </a:xfrm>
            <a:prstGeom prst="rect">
              <a:avLst/>
            </a:prstGeom>
            <a:solidFill>
              <a:schemeClr val="bg1"/>
            </a:solidFill>
          </p:spPr>
          <p:txBody>
            <a:bodyPr wrap="square" rtlCol="0">
              <a:spAutoFit/>
            </a:bodyPr>
            <a:lstStyle/>
            <a:p>
              <a:pPr algn="ctr"/>
              <a:r>
                <a:rPr lang="fr-FR" dirty="0" smtClean="0"/>
                <a:t>Image adaptée au temps </a:t>
              </a:r>
              <a:r>
                <a:rPr lang="fr-FR" dirty="0" err="1" smtClean="0"/>
                <a:t>T</a:t>
              </a:r>
              <a:r>
                <a:rPr lang="fr-FR" baseline="-25000" dirty="0" err="1" smtClean="0"/>
                <a:t>n</a:t>
              </a:r>
              <a:endParaRPr lang="fr-FR" dirty="0" smtClean="0"/>
            </a:p>
            <a:p>
              <a:pPr algn="ctr"/>
              <a:endParaRPr lang="fr-FR" dirty="0"/>
            </a:p>
          </p:txBody>
        </p:sp>
      </p:grpSp>
      <p:grpSp>
        <p:nvGrpSpPr>
          <p:cNvPr id="193" name="Groupe 192"/>
          <p:cNvGrpSpPr/>
          <p:nvPr/>
        </p:nvGrpSpPr>
        <p:grpSpPr>
          <a:xfrm>
            <a:off x="2520280" y="2132856"/>
            <a:ext cx="3347864" cy="3816424"/>
            <a:chOff x="2520280" y="2132856"/>
            <a:chExt cx="3347864" cy="3816424"/>
          </a:xfrm>
        </p:grpSpPr>
        <p:grpSp>
          <p:nvGrpSpPr>
            <p:cNvPr id="150" name="Groupe 149"/>
            <p:cNvGrpSpPr/>
            <p:nvPr/>
          </p:nvGrpSpPr>
          <p:grpSpPr>
            <a:xfrm>
              <a:off x="2520280" y="2132856"/>
              <a:ext cx="3347864" cy="2808312"/>
              <a:chOff x="5796136" y="1916832"/>
              <a:chExt cx="3347864" cy="2808312"/>
            </a:xfrm>
          </p:grpSpPr>
          <p:sp>
            <p:nvSpPr>
              <p:cNvPr id="119" name="Rectangle 118"/>
              <p:cNvSpPr/>
              <p:nvPr/>
            </p:nvSpPr>
            <p:spPr>
              <a:xfrm>
                <a:off x="5831632" y="1916832"/>
                <a:ext cx="331236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p:cNvSpPr/>
              <p:nvPr/>
            </p:nvSpPr>
            <p:spPr>
              <a:xfrm>
                <a:off x="5975648" y="2060848"/>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1" name="Rectangle 120"/>
              <p:cNvSpPr/>
              <p:nvPr/>
            </p:nvSpPr>
            <p:spPr>
              <a:xfrm>
                <a:off x="6407696" y="213285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2" name="Rectangle 121"/>
              <p:cNvSpPr/>
              <p:nvPr/>
            </p:nvSpPr>
            <p:spPr>
              <a:xfrm>
                <a:off x="6839744" y="20608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Rectangle 122"/>
              <p:cNvSpPr/>
              <p:nvPr/>
            </p:nvSpPr>
            <p:spPr>
              <a:xfrm>
                <a:off x="7271792" y="198884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p:cNvSpPr/>
              <p:nvPr/>
            </p:nvSpPr>
            <p:spPr>
              <a:xfrm>
                <a:off x="7703840" y="213285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p:cNvSpPr/>
              <p:nvPr/>
            </p:nvSpPr>
            <p:spPr>
              <a:xfrm>
                <a:off x="8135888" y="206084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p:cNvSpPr/>
              <p:nvPr/>
            </p:nvSpPr>
            <p:spPr>
              <a:xfrm>
                <a:off x="5975648" y="25649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Rectangle 126"/>
              <p:cNvSpPr/>
              <p:nvPr/>
            </p:nvSpPr>
            <p:spPr>
              <a:xfrm>
                <a:off x="6407696" y="2636912"/>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8" name="Rectangle 127"/>
              <p:cNvSpPr/>
              <p:nvPr/>
            </p:nvSpPr>
            <p:spPr>
              <a:xfrm>
                <a:off x="6839744" y="2564904"/>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9" name="Rectangle 128"/>
              <p:cNvSpPr/>
              <p:nvPr/>
            </p:nvSpPr>
            <p:spPr>
              <a:xfrm>
                <a:off x="7271792" y="242088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Rectangle 129"/>
              <p:cNvSpPr/>
              <p:nvPr/>
            </p:nvSpPr>
            <p:spPr>
              <a:xfrm>
                <a:off x="7703840" y="25649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p:cNvSpPr/>
              <p:nvPr/>
            </p:nvSpPr>
            <p:spPr>
              <a:xfrm>
                <a:off x="8135888" y="256490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p:cNvSpPr/>
              <p:nvPr/>
            </p:nvSpPr>
            <p:spPr>
              <a:xfrm>
                <a:off x="5975648" y="306896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Rectangle 132"/>
              <p:cNvSpPr/>
              <p:nvPr/>
            </p:nvSpPr>
            <p:spPr>
              <a:xfrm>
                <a:off x="6407696" y="306896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6839744" y="306896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7199784" y="285293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6" name="Rectangle 135"/>
              <p:cNvSpPr/>
              <p:nvPr/>
            </p:nvSpPr>
            <p:spPr>
              <a:xfrm>
                <a:off x="7631832" y="299695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7991872" y="306896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5975648" y="357301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6335688" y="357301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6767736" y="357301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Rectangle 140"/>
              <p:cNvSpPr/>
              <p:nvPr/>
            </p:nvSpPr>
            <p:spPr>
              <a:xfrm>
                <a:off x="7055768" y="328498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Rectangle 141"/>
              <p:cNvSpPr/>
              <p:nvPr/>
            </p:nvSpPr>
            <p:spPr>
              <a:xfrm>
                <a:off x="7487816" y="3356992"/>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3" name="Rectangle 142"/>
              <p:cNvSpPr/>
              <p:nvPr/>
            </p:nvSpPr>
            <p:spPr>
              <a:xfrm>
                <a:off x="7991872" y="357301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4" name="Rectangle 143"/>
              <p:cNvSpPr/>
              <p:nvPr/>
            </p:nvSpPr>
            <p:spPr>
              <a:xfrm>
                <a:off x="5975648" y="407707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p:cNvSpPr/>
              <p:nvPr/>
            </p:nvSpPr>
            <p:spPr>
              <a:xfrm>
                <a:off x="6263680" y="407707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Rectangle 145"/>
              <p:cNvSpPr/>
              <p:nvPr/>
            </p:nvSpPr>
            <p:spPr>
              <a:xfrm>
                <a:off x="6695728" y="407707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Rectangle 146"/>
              <p:cNvSpPr/>
              <p:nvPr/>
            </p:nvSpPr>
            <p:spPr>
              <a:xfrm>
                <a:off x="7055768" y="378904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p:cNvSpPr/>
              <p:nvPr/>
            </p:nvSpPr>
            <p:spPr>
              <a:xfrm>
                <a:off x="7487816" y="378904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Rectangle 148"/>
              <p:cNvSpPr/>
              <p:nvPr/>
            </p:nvSpPr>
            <p:spPr>
              <a:xfrm>
                <a:off x="7991872" y="407707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p:nvPr/>
            </p:nvCxnSpPr>
            <p:spPr>
              <a:xfrm>
                <a:off x="5796136" y="1916832"/>
                <a:ext cx="3168352" cy="252028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192" name="ZoneTexte 191"/>
            <p:cNvSpPr txBox="1"/>
            <p:nvPr/>
          </p:nvSpPr>
          <p:spPr>
            <a:xfrm>
              <a:off x="2699792" y="5025950"/>
              <a:ext cx="3024336" cy="923330"/>
            </a:xfrm>
            <a:prstGeom prst="rect">
              <a:avLst/>
            </a:prstGeom>
            <a:solidFill>
              <a:schemeClr val="bg1"/>
            </a:solidFill>
          </p:spPr>
          <p:txBody>
            <a:bodyPr wrap="square" rtlCol="0">
              <a:spAutoFit/>
            </a:bodyPr>
            <a:lstStyle/>
            <a:p>
              <a:pPr algn="ctr"/>
              <a:r>
                <a:rPr lang="fr-FR" dirty="0" smtClean="0"/>
                <a:t>Ajout des informations de la LDR</a:t>
              </a:r>
            </a:p>
            <a:p>
              <a:pPr algn="ctr"/>
              <a:endParaRPr lang="fr-FR" dirty="0"/>
            </a:p>
          </p:txBody>
        </p:sp>
        <p:sp>
          <p:nvSpPr>
            <p:cNvPr id="194" name="ZoneTexte 193"/>
            <p:cNvSpPr txBox="1"/>
            <p:nvPr/>
          </p:nvSpPr>
          <p:spPr>
            <a:xfrm>
              <a:off x="2699792" y="5013176"/>
              <a:ext cx="3024336" cy="923330"/>
            </a:xfrm>
            <a:prstGeom prst="rect">
              <a:avLst/>
            </a:prstGeom>
            <a:solidFill>
              <a:schemeClr val="bg1"/>
            </a:solidFill>
          </p:spPr>
          <p:txBody>
            <a:bodyPr wrap="square" rtlCol="0">
              <a:spAutoFit/>
            </a:bodyPr>
            <a:lstStyle/>
            <a:p>
              <a:pPr algn="ctr"/>
              <a:r>
                <a:rPr lang="fr-FR" dirty="0" smtClean="0"/>
                <a:t>Ajout des informations de la LDR</a:t>
              </a:r>
            </a:p>
            <a:p>
              <a:pPr algn="ctr"/>
              <a:endParaRPr lang="fr-FR" dirty="0"/>
            </a:p>
          </p:txBody>
        </p:sp>
      </p:grpSp>
      <p:grpSp>
        <p:nvGrpSpPr>
          <p:cNvPr id="198" name="Groupe 197"/>
          <p:cNvGrpSpPr/>
          <p:nvPr/>
        </p:nvGrpSpPr>
        <p:grpSpPr>
          <a:xfrm>
            <a:off x="2555776" y="2132856"/>
            <a:ext cx="3384376" cy="3526651"/>
            <a:chOff x="5076056" y="1412776"/>
            <a:chExt cx="3384376" cy="3526651"/>
          </a:xfrm>
        </p:grpSpPr>
        <p:grpSp>
          <p:nvGrpSpPr>
            <p:cNvPr id="188" name="Groupe 187"/>
            <p:cNvGrpSpPr/>
            <p:nvPr/>
          </p:nvGrpSpPr>
          <p:grpSpPr>
            <a:xfrm>
              <a:off x="5076056" y="1412776"/>
              <a:ext cx="3384376" cy="2808312"/>
              <a:chOff x="8028384" y="260648"/>
              <a:chExt cx="3384376" cy="2808312"/>
            </a:xfrm>
          </p:grpSpPr>
          <p:sp>
            <p:nvSpPr>
              <p:cNvPr id="157" name="Rectangle 156"/>
              <p:cNvSpPr/>
              <p:nvPr/>
            </p:nvSpPr>
            <p:spPr>
              <a:xfrm>
                <a:off x="8028384" y="260648"/>
                <a:ext cx="331236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8" name="Rectangle 157"/>
              <p:cNvSpPr/>
              <p:nvPr/>
            </p:nvSpPr>
            <p:spPr>
              <a:xfrm>
                <a:off x="8676456" y="4046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9" name="Rectangle 158"/>
              <p:cNvSpPr/>
              <p:nvPr/>
            </p:nvSpPr>
            <p:spPr>
              <a:xfrm>
                <a:off x="9180512" y="4046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0" name="Rectangle 159"/>
              <p:cNvSpPr/>
              <p:nvPr/>
            </p:nvSpPr>
            <p:spPr>
              <a:xfrm>
                <a:off x="9684568" y="4046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1" name="Rectangle 160"/>
              <p:cNvSpPr/>
              <p:nvPr/>
            </p:nvSpPr>
            <p:spPr>
              <a:xfrm>
                <a:off x="10188624" y="4046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2" name="Rectangle 161"/>
              <p:cNvSpPr/>
              <p:nvPr/>
            </p:nvSpPr>
            <p:spPr>
              <a:xfrm>
                <a:off x="10692680" y="404664"/>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3" name="Rectangle 162"/>
              <p:cNvSpPr/>
              <p:nvPr/>
            </p:nvSpPr>
            <p:spPr>
              <a:xfrm>
                <a:off x="8172400" y="90872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4" name="Rectangle 163"/>
              <p:cNvSpPr/>
              <p:nvPr/>
            </p:nvSpPr>
            <p:spPr>
              <a:xfrm>
                <a:off x="9180512" y="90872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5" name="Rectangle 164"/>
              <p:cNvSpPr/>
              <p:nvPr/>
            </p:nvSpPr>
            <p:spPr>
              <a:xfrm>
                <a:off x="9684568" y="90872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6" name="Rectangle 165"/>
              <p:cNvSpPr/>
              <p:nvPr/>
            </p:nvSpPr>
            <p:spPr>
              <a:xfrm>
                <a:off x="10188624" y="90872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7" name="Rectangle 166"/>
              <p:cNvSpPr/>
              <p:nvPr/>
            </p:nvSpPr>
            <p:spPr>
              <a:xfrm>
                <a:off x="10692680" y="908720"/>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8" name="Rectangle 167"/>
              <p:cNvSpPr/>
              <p:nvPr/>
            </p:nvSpPr>
            <p:spPr>
              <a:xfrm>
                <a:off x="8172400" y="141277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9" name="Rectangle 168"/>
              <p:cNvSpPr/>
              <p:nvPr/>
            </p:nvSpPr>
            <p:spPr>
              <a:xfrm>
                <a:off x="8676456" y="141277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70" name="Rectangle 169"/>
              <p:cNvSpPr/>
              <p:nvPr/>
            </p:nvSpPr>
            <p:spPr>
              <a:xfrm>
                <a:off x="9684568" y="141277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1" name="Rectangle 170"/>
              <p:cNvSpPr/>
              <p:nvPr/>
            </p:nvSpPr>
            <p:spPr>
              <a:xfrm>
                <a:off x="10188624" y="141277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2" name="Rectangle 171"/>
              <p:cNvSpPr/>
              <p:nvPr/>
            </p:nvSpPr>
            <p:spPr>
              <a:xfrm>
                <a:off x="10692680" y="1412776"/>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3" name="Rectangle 172"/>
              <p:cNvSpPr/>
              <p:nvPr/>
            </p:nvSpPr>
            <p:spPr>
              <a:xfrm>
                <a:off x="8172400" y="191683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4" name="Rectangle 173"/>
              <p:cNvSpPr/>
              <p:nvPr/>
            </p:nvSpPr>
            <p:spPr>
              <a:xfrm>
                <a:off x="8676456" y="191683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5" name="Rectangle 174"/>
              <p:cNvSpPr/>
              <p:nvPr/>
            </p:nvSpPr>
            <p:spPr>
              <a:xfrm>
                <a:off x="9180512" y="1916832"/>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76" name="Rectangle 175"/>
              <p:cNvSpPr/>
              <p:nvPr/>
            </p:nvSpPr>
            <p:spPr>
              <a:xfrm>
                <a:off x="8172400" y="242088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7" name="Rectangle 176"/>
              <p:cNvSpPr/>
              <p:nvPr/>
            </p:nvSpPr>
            <p:spPr>
              <a:xfrm>
                <a:off x="8676456" y="242088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8" name="Rectangle 177"/>
              <p:cNvSpPr/>
              <p:nvPr/>
            </p:nvSpPr>
            <p:spPr>
              <a:xfrm>
                <a:off x="9180512" y="242088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9" name="Rectangle 178"/>
              <p:cNvSpPr/>
              <p:nvPr/>
            </p:nvSpPr>
            <p:spPr>
              <a:xfrm>
                <a:off x="9684568" y="2420888"/>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0" name="Rectangle 179"/>
              <p:cNvSpPr/>
              <p:nvPr/>
            </p:nvSpPr>
            <p:spPr>
              <a:xfrm>
                <a:off x="10188624" y="2420888"/>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81" name="Rectangle 180"/>
              <p:cNvSpPr/>
              <p:nvPr/>
            </p:nvSpPr>
            <p:spPr>
              <a:xfrm>
                <a:off x="10692680" y="2420888"/>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82" name="Rectangle 181"/>
              <p:cNvSpPr/>
              <p:nvPr/>
            </p:nvSpPr>
            <p:spPr>
              <a:xfrm>
                <a:off x="8172400" y="404664"/>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83" name="Rectangle 182"/>
              <p:cNvSpPr/>
              <p:nvPr/>
            </p:nvSpPr>
            <p:spPr>
              <a:xfrm>
                <a:off x="9684568" y="1916832"/>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84" name="Rectangle 183"/>
              <p:cNvSpPr/>
              <p:nvPr/>
            </p:nvSpPr>
            <p:spPr>
              <a:xfrm>
                <a:off x="8676456" y="908720"/>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85" name="Rectangle 184"/>
              <p:cNvSpPr/>
              <p:nvPr/>
            </p:nvSpPr>
            <p:spPr>
              <a:xfrm>
                <a:off x="9180512" y="1412776"/>
                <a:ext cx="495672" cy="495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a:p>
            </p:txBody>
          </p:sp>
          <p:sp>
            <p:nvSpPr>
              <p:cNvPr id="186" name="Rectangle 185"/>
              <p:cNvSpPr/>
              <p:nvPr/>
            </p:nvSpPr>
            <p:spPr>
              <a:xfrm>
                <a:off x="10188624" y="191683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7" name="Rectangle 186"/>
              <p:cNvSpPr/>
              <p:nvPr/>
            </p:nvSpPr>
            <p:spPr>
              <a:xfrm>
                <a:off x="10692680" y="1916832"/>
                <a:ext cx="495672"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75" name="Forme libre 74"/>
              <p:cNvSpPr/>
              <p:nvPr/>
            </p:nvSpPr>
            <p:spPr>
              <a:xfrm>
                <a:off x="8105303" y="449982"/>
                <a:ext cx="3307457" cy="2258938"/>
              </a:xfrm>
              <a:custGeom>
                <a:avLst/>
                <a:gdLst>
                  <a:gd name="connsiteX0" fmla="*/ 0 w 3381375"/>
                  <a:gd name="connsiteY0" fmla="*/ 0 h 2124075"/>
                  <a:gd name="connsiteX1" fmla="*/ 1352550 w 3381375"/>
                  <a:gd name="connsiteY1" fmla="*/ 933450 h 2124075"/>
                  <a:gd name="connsiteX2" fmla="*/ 3381375 w 3381375"/>
                  <a:gd name="connsiteY2" fmla="*/ 2124075 h 2124075"/>
                  <a:gd name="connsiteX3" fmla="*/ 3381375 w 3381375"/>
                  <a:gd name="connsiteY3" fmla="*/ 2124075 h 2124075"/>
                  <a:gd name="connsiteX0" fmla="*/ 0 w 3381375"/>
                  <a:gd name="connsiteY0" fmla="*/ 0 h 2124075"/>
                  <a:gd name="connsiteX1" fmla="*/ 1003201 w 3381375"/>
                  <a:gd name="connsiteY1" fmla="*/ 1178818 h 2124075"/>
                  <a:gd name="connsiteX2" fmla="*/ 3381375 w 3381375"/>
                  <a:gd name="connsiteY2" fmla="*/ 2124075 h 2124075"/>
                  <a:gd name="connsiteX3" fmla="*/ 3381375 w 3381375"/>
                  <a:gd name="connsiteY3" fmla="*/ 2124075 h 2124075"/>
                  <a:gd name="connsiteX0" fmla="*/ 0 w 3381375"/>
                  <a:gd name="connsiteY0" fmla="*/ 0 h 2258938"/>
                  <a:gd name="connsiteX1" fmla="*/ 1003201 w 3381375"/>
                  <a:gd name="connsiteY1" fmla="*/ 1178818 h 2258938"/>
                  <a:gd name="connsiteX2" fmla="*/ 3381375 w 3381375"/>
                  <a:gd name="connsiteY2" fmla="*/ 2124075 h 2258938"/>
                  <a:gd name="connsiteX3" fmla="*/ 3307457 w 3381375"/>
                  <a:gd name="connsiteY3" fmla="*/ 2258938 h 2258938"/>
                  <a:gd name="connsiteX0" fmla="*/ 0 w 3307457"/>
                  <a:gd name="connsiteY0" fmla="*/ 0 h 2258938"/>
                  <a:gd name="connsiteX1" fmla="*/ 1003201 w 3307457"/>
                  <a:gd name="connsiteY1" fmla="*/ 1178818 h 2258938"/>
                  <a:gd name="connsiteX2" fmla="*/ 3019425 w 3307457"/>
                  <a:gd name="connsiteY2" fmla="*/ 2114921 h 2258938"/>
                  <a:gd name="connsiteX3" fmla="*/ 3307457 w 3307457"/>
                  <a:gd name="connsiteY3" fmla="*/ 2258938 h 2258938"/>
                  <a:gd name="connsiteX0" fmla="*/ 0 w 3307457"/>
                  <a:gd name="connsiteY0" fmla="*/ 0 h 2258938"/>
                  <a:gd name="connsiteX1" fmla="*/ 1435249 w 3307457"/>
                  <a:gd name="connsiteY1" fmla="*/ 1610865 h 2258938"/>
                  <a:gd name="connsiteX2" fmla="*/ 3019425 w 3307457"/>
                  <a:gd name="connsiteY2" fmla="*/ 2114921 h 2258938"/>
                  <a:gd name="connsiteX3" fmla="*/ 3307457 w 3307457"/>
                  <a:gd name="connsiteY3" fmla="*/ 2258938 h 2258938"/>
                </a:gdLst>
                <a:ahLst/>
                <a:cxnLst>
                  <a:cxn ang="0">
                    <a:pos x="connsiteX0" y="connsiteY0"/>
                  </a:cxn>
                  <a:cxn ang="0">
                    <a:pos x="connsiteX1" y="connsiteY1"/>
                  </a:cxn>
                  <a:cxn ang="0">
                    <a:pos x="connsiteX2" y="connsiteY2"/>
                  </a:cxn>
                  <a:cxn ang="0">
                    <a:pos x="connsiteX3" y="connsiteY3"/>
                  </a:cxn>
                </a:cxnLst>
                <a:rect l="l" t="t" r="r" b="b"/>
                <a:pathLst>
                  <a:path w="3307457" h="2258938">
                    <a:moveTo>
                      <a:pt x="0" y="0"/>
                    </a:moveTo>
                    <a:cubicBezTo>
                      <a:pt x="394494" y="289719"/>
                      <a:pt x="932011" y="1258378"/>
                      <a:pt x="1435249" y="1610865"/>
                    </a:cubicBezTo>
                    <a:cubicBezTo>
                      <a:pt x="1938487" y="1963352"/>
                      <a:pt x="2623063" y="1957378"/>
                      <a:pt x="3019425" y="2114921"/>
                    </a:cubicBezTo>
                    <a:lnTo>
                      <a:pt x="3307457" y="2258938"/>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b="1"/>
              </a:p>
            </p:txBody>
          </p:sp>
        </p:grpSp>
        <p:sp>
          <p:nvSpPr>
            <p:cNvPr id="197" name="ZoneTexte 196"/>
            <p:cNvSpPr txBox="1"/>
            <p:nvPr/>
          </p:nvSpPr>
          <p:spPr>
            <a:xfrm>
              <a:off x="5220072" y="4293096"/>
              <a:ext cx="3024336" cy="646331"/>
            </a:xfrm>
            <a:prstGeom prst="rect">
              <a:avLst/>
            </a:prstGeom>
            <a:solidFill>
              <a:schemeClr val="bg1"/>
            </a:solidFill>
          </p:spPr>
          <p:txBody>
            <a:bodyPr wrap="square" rtlCol="0">
              <a:spAutoFit/>
            </a:bodyPr>
            <a:lstStyle/>
            <a:p>
              <a:pPr algn="ctr"/>
              <a:r>
                <a:rPr lang="fr-FR" dirty="0" smtClean="0"/>
                <a:t>Transformation inverse : retour à T</a:t>
              </a:r>
              <a:r>
                <a:rPr lang="fr-FR" baseline="-25000" dirty="0" smtClean="0"/>
                <a:t>0</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3910</TotalTime>
  <Words>4952</Words>
  <Application>Microsoft Office PowerPoint</Application>
  <PresentationFormat>Affichage à l'écran (4:3)</PresentationFormat>
  <Paragraphs>949</Paragraphs>
  <Slides>52</Slides>
  <Notes>51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54" baseType="lpstr">
      <vt:lpstr>Origine</vt:lpstr>
      <vt:lpstr>Équation</vt:lpstr>
      <vt:lpstr>Évaluation de la correction du mouvement respiratoire sur la détection des lésions en oncologie TEP </vt:lpstr>
      <vt:lpstr>Plan de la Présentation</vt:lpstr>
      <vt:lpstr>Plan de la Présentation</vt:lpstr>
      <vt:lpstr>Contexte Médical</vt:lpstr>
      <vt:lpstr>Principe de l’imagerie TEP au 18FDG</vt:lpstr>
      <vt:lpstr>Mouvement respiratoire</vt:lpstr>
      <vt:lpstr>Impact sur les lésions</vt:lpstr>
      <vt:lpstr>Stratégies de correction du mouvement</vt:lpstr>
      <vt:lpstr>Correction pendant la reconstruction</vt:lpstr>
      <vt:lpstr>Evaluation de la correction du mouvement</vt:lpstr>
      <vt:lpstr>Plan de la Présentation</vt:lpstr>
      <vt:lpstr>Notre approche</vt:lpstr>
      <vt:lpstr>Justification des choix méthodologiques</vt:lpstr>
      <vt:lpstr>Plan de la Présentation</vt:lpstr>
      <vt:lpstr>Notre approche</vt:lpstr>
      <vt:lpstr>Modèle anatomique</vt:lpstr>
      <vt:lpstr>Modèle de respiration</vt:lpstr>
      <vt:lpstr>Activité</vt:lpstr>
      <vt:lpstr>Quelques images</vt:lpstr>
      <vt:lpstr>Notre approche</vt:lpstr>
      <vt:lpstr>PET-SORTEO</vt:lpstr>
      <vt:lpstr>Protocole de simulation</vt:lpstr>
      <vt:lpstr>Notre approche</vt:lpstr>
      <vt:lpstr>Estimation du mouvement respiratoire</vt:lpstr>
      <vt:lpstr>Reconstruction ML-EM</vt:lpstr>
      <vt:lpstr>Correction pendant la Reconstruction</vt:lpstr>
      <vt:lpstr>Stratégies de correction du mouvement</vt:lpstr>
      <vt:lpstr>Exemples d’images</vt:lpstr>
      <vt:lpstr>Notre approche</vt:lpstr>
      <vt:lpstr>État de l’art de la détection automatisée en TEP</vt:lpstr>
      <vt:lpstr>État de l’art de la détection automatisée en TEP</vt:lpstr>
      <vt:lpstr>Principe de notre Système DAO</vt:lpstr>
      <vt:lpstr>Principe d’un classifieur supervisé</vt:lpstr>
      <vt:lpstr>Choix du classifieur</vt:lpstr>
      <vt:lpstr>Caractéristiques utilisées</vt:lpstr>
      <vt:lpstr>Evaluation des performances de détection</vt:lpstr>
      <vt:lpstr>Evaluation des performances de détection</vt:lpstr>
      <vt:lpstr>Evaluation des performances de détection</vt:lpstr>
      <vt:lpstr>Plan de la Présentation</vt:lpstr>
      <vt:lpstr>Optimisation des paramètres</vt:lpstr>
      <vt:lpstr>Exemple d’optimisation (1/2)</vt:lpstr>
      <vt:lpstr>Exemple d’optimisation (2/2)</vt:lpstr>
      <vt:lpstr>Évaluation des performances de détection</vt:lpstr>
      <vt:lpstr>Évaluation des performances de détection</vt:lpstr>
      <vt:lpstr>Évaluation des performances de détection</vt:lpstr>
      <vt:lpstr>Évaluation des performances de détection</vt:lpstr>
      <vt:lpstr>Plan de la Présentation</vt:lpstr>
      <vt:lpstr>Synthèse et limites de l’étude</vt:lpstr>
      <vt:lpstr>Perspectives</vt:lpstr>
      <vt:lpstr>Questions !</vt:lpstr>
      <vt:lpstr>Contexte</vt:lpstr>
      <vt:lpstr>SVM : Support Vector Machines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Évaluation de la correction du mouvement respiratoire sur la détection des lésions en oncologie TEP</dc:title>
  <dc:creator>Simon Marache</dc:creator>
  <cp:lastModifiedBy>Simon M</cp:lastModifiedBy>
  <cp:revision>242</cp:revision>
  <dcterms:modified xsi:type="dcterms:W3CDTF">2012-02-14T10:25:17Z</dcterms:modified>
</cp:coreProperties>
</file>